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318" r:id="rId4"/>
    <p:sldId id="313" r:id="rId5"/>
    <p:sldId id="317" r:id="rId6"/>
    <p:sldId id="319" r:id="rId7"/>
    <p:sldId id="279" r:id="rId8"/>
    <p:sldId id="280" r:id="rId9"/>
    <p:sldId id="283" r:id="rId10"/>
    <p:sldId id="309" r:id="rId11"/>
    <p:sldId id="308" r:id="rId12"/>
    <p:sldId id="338" r:id="rId13"/>
    <p:sldId id="347" r:id="rId14"/>
    <p:sldId id="341" r:id="rId15"/>
    <p:sldId id="348" r:id="rId16"/>
    <p:sldId id="349" r:id="rId17"/>
    <p:sldId id="350" r:id="rId18"/>
    <p:sldId id="339" r:id="rId19"/>
    <p:sldId id="340" r:id="rId20"/>
    <p:sldId id="342" r:id="rId21"/>
    <p:sldId id="343" r:id="rId22"/>
    <p:sldId id="322" r:id="rId23"/>
    <p:sldId id="335" r:id="rId24"/>
    <p:sldId id="316" r:id="rId25"/>
    <p:sldId id="320" r:id="rId26"/>
    <p:sldId id="278" r:id="rId27"/>
    <p:sldId id="287" r:id="rId28"/>
    <p:sldId id="314" r:id="rId29"/>
    <p:sldId id="315" r:id="rId30"/>
    <p:sldId id="276" r:id="rId31"/>
    <p:sldId id="288" r:id="rId32"/>
    <p:sldId id="351" r:id="rId33"/>
    <p:sldId id="352" r:id="rId34"/>
    <p:sldId id="344" r:id="rId35"/>
    <p:sldId id="345" r:id="rId36"/>
    <p:sldId id="275" r:id="rId37"/>
    <p:sldId id="289" r:id="rId38"/>
    <p:sldId id="277" r:id="rId39"/>
    <p:sldId id="290" r:id="rId40"/>
    <p:sldId id="298" r:id="rId41"/>
    <p:sldId id="346" r:id="rId42"/>
    <p:sldId id="321" r:id="rId43"/>
    <p:sldId id="273" r:id="rId44"/>
    <p:sldId id="297" r:id="rId45"/>
    <p:sldId id="265" r:id="rId46"/>
    <p:sldId id="267" r:id="rId47"/>
    <p:sldId id="291" r:id="rId48"/>
    <p:sldId id="268" r:id="rId49"/>
    <p:sldId id="285" r:id="rId50"/>
    <p:sldId id="296" r:id="rId51"/>
    <p:sldId id="324" r:id="rId52"/>
    <p:sldId id="274" r:id="rId53"/>
    <p:sldId id="293" r:id="rId54"/>
    <p:sldId id="281" r:id="rId55"/>
    <p:sldId id="294" r:id="rId56"/>
    <p:sldId id="336" r:id="rId57"/>
    <p:sldId id="337" r:id="rId58"/>
    <p:sldId id="326" r:id="rId59"/>
    <p:sldId id="327" r:id="rId60"/>
    <p:sldId id="328" r:id="rId61"/>
    <p:sldId id="329" r:id="rId62"/>
    <p:sldId id="330" r:id="rId63"/>
    <p:sldId id="331" r:id="rId64"/>
    <p:sldId id="332" r:id="rId65"/>
    <p:sldId id="333" r:id="rId66"/>
    <p:sldId id="334" r:id="rId67"/>
    <p:sldId id="325" r:id="rId68"/>
    <p:sldId id="282" r:id="rId69"/>
    <p:sldId id="29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60"/>
  </p:normalViewPr>
  <p:slideViewPr>
    <p:cSldViewPr snapToGrid="0">
      <p:cViewPr varScale="1">
        <p:scale>
          <a:sx n="115" d="100"/>
          <a:sy n="115" d="100"/>
        </p:scale>
        <p:origin x="618"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633C3A-5D56-45E4-8E49-5ED3FCD2ABE8}"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7980F-485E-43DA-8F42-2A7F886E403E}" type="slidenum">
              <a:rPr lang="en-US" smtClean="0"/>
              <a:t>‹#›</a:t>
            </a:fld>
            <a:endParaRPr lang="en-US"/>
          </a:p>
        </p:txBody>
      </p:sp>
    </p:spTree>
    <p:extLst>
      <p:ext uri="{BB962C8B-B14F-4D97-AF65-F5344CB8AC3E}">
        <p14:creationId xmlns:p14="http://schemas.microsoft.com/office/powerpoint/2010/main" val="183757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33C3A-5D56-45E4-8E49-5ED3FCD2ABE8}"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7980F-485E-43DA-8F42-2A7F886E403E}" type="slidenum">
              <a:rPr lang="en-US" smtClean="0"/>
              <a:t>‹#›</a:t>
            </a:fld>
            <a:endParaRPr lang="en-US"/>
          </a:p>
        </p:txBody>
      </p:sp>
    </p:spTree>
    <p:extLst>
      <p:ext uri="{BB962C8B-B14F-4D97-AF65-F5344CB8AC3E}">
        <p14:creationId xmlns:p14="http://schemas.microsoft.com/office/powerpoint/2010/main" val="188202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33C3A-5D56-45E4-8E49-5ED3FCD2ABE8}"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7980F-485E-43DA-8F42-2A7F886E403E}" type="slidenum">
              <a:rPr lang="en-US" smtClean="0"/>
              <a:t>‹#›</a:t>
            </a:fld>
            <a:endParaRPr lang="en-US"/>
          </a:p>
        </p:txBody>
      </p:sp>
    </p:spTree>
    <p:extLst>
      <p:ext uri="{BB962C8B-B14F-4D97-AF65-F5344CB8AC3E}">
        <p14:creationId xmlns:p14="http://schemas.microsoft.com/office/powerpoint/2010/main" val="156810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33C3A-5D56-45E4-8E49-5ED3FCD2ABE8}"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7980F-485E-43DA-8F42-2A7F886E403E}" type="slidenum">
              <a:rPr lang="en-US" smtClean="0"/>
              <a:t>‹#›</a:t>
            </a:fld>
            <a:endParaRPr lang="en-US"/>
          </a:p>
        </p:txBody>
      </p:sp>
    </p:spTree>
    <p:extLst>
      <p:ext uri="{BB962C8B-B14F-4D97-AF65-F5344CB8AC3E}">
        <p14:creationId xmlns:p14="http://schemas.microsoft.com/office/powerpoint/2010/main" val="110104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633C3A-5D56-45E4-8E49-5ED3FCD2ABE8}"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7980F-485E-43DA-8F42-2A7F886E403E}" type="slidenum">
              <a:rPr lang="en-US" smtClean="0"/>
              <a:t>‹#›</a:t>
            </a:fld>
            <a:endParaRPr lang="en-US"/>
          </a:p>
        </p:txBody>
      </p:sp>
    </p:spTree>
    <p:extLst>
      <p:ext uri="{BB962C8B-B14F-4D97-AF65-F5344CB8AC3E}">
        <p14:creationId xmlns:p14="http://schemas.microsoft.com/office/powerpoint/2010/main" val="423714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633C3A-5D56-45E4-8E49-5ED3FCD2ABE8}"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7980F-485E-43DA-8F42-2A7F886E403E}" type="slidenum">
              <a:rPr lang="en-US" smtClean="0"/>
              <a:t>‹#›</a:t>
            </a:fld>
            <a:endParaRPr lang="en-US"/>
          </a:p>
        </p:txBody>
      </p:sp>
    </p:spTree>
    <p:extLst>
      <p:ext uri="{BB962C8B-B14F-4D97-AF65-F5344CB8AC3E}">
        <p14:creationId xmlns:p14="http://schemas.microsoft.com/office/powerpoint/2010/main" val="356920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633C3A-5D56-45E4-8E49-5ED3FCD2ABE8}"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7980F-485E-43DA-8F42-2A7F886E403E}" type="slidenum">
              <a:rPr lang="en-US" smtClean="0"/>
              <a:t>‹#›</a:t>
            </a:fld>
            <a:endParaRPr lang="en-US"/>
          </a:p>
        </p:txBody>
      </p:sp>
    </p:spTree>
    <p:extLst>
      <p:ext uri="{BB962C8B-B14F-4D97-AF65-F5344CB8AC3E}">
        <p14:creationId xmlns:p14="http://schemas.microsoft.com/office/powerpoint/2010/main" val="200271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33C3A-5D56-45E4-8E49-5ED3FCD2ABE8}"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7980F-485E-43DA-8F42-2A7F886E403E}" type="slidenum">
              <a:rPr lang="en-US" smtClean="0"/>
              <a:t>‹#›</a:t>
            </a:fld>
            <a:endParaRPr lang="en-US"/>
          </a:p>
        </p:txBody>
      </p:sp>
    </p:spTree>
    <p:extLst>
      <p:ext uri="{BB962C8B-B14F-4D97-AF65-F5344CB8AC3E}">
        <p14:creationId xmlns:p14="http://schemas.microsoft.com/office/powerpoint/2010/main" val="386170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33C3A-5D56-45E4-8E49-5ED3FCD2ABE8}"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7980F-485E-43DA-8F42-2A7F886E403E}" type="slidenum">
              <a:rPr lang="en-US" smtClean="0"/>
              <a:t>‹#›</a:t>
            </a:fld>
            <a:endParaRPr lang="en-US"/>
          </a:p>
        </p:txBody>
      </p:sp>
    </p:spTree>
    <p:extLst>
      <p:ext uri="{BB962C8B-B14F-4D97-AF65-F5344CB8AC3E}">
        <p14:creationId xmlns:p14="http://schemas.microsoft.com/office/powerpoint/2010/main" val="173064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633C3A-5D56-45E4-8E49-5ED3FCD2ABE8}"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7980F-485E-43DA-8F42-2A7F886E403E}" type="slidenum">
              <a:rPr lang="en-US" smtClean="0"/>
              <a:t>‹#›</a:t>
            </a:fld>
            <a:endParaRPr lang="en-US"/>
          </a:p>
        </p:txBody>
      </p:sp>
    </p:spTree>
    <p:extLst>
      <p:ext uri="{BB962C8B-B14F-4D97-AF65-F5344CB8AC3E}">
        <p14:creationId xmlns:p14="http://schemas.microsoft.com/office/powerpoint/2010/main" val="2419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633C3A-5D56-45E4-8E49-5ED3FCD2ABE8}"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7980F-485E-43DA-8F42-2A7F886E403E}" type="slidenum">
              <a:rPr lang="en-US" smtClean="0"/>
              <a:t>‹#›</a:t>
            </a:fld>
            <a:endParaRPr lang="en-US"/>
          </a:p>
        </p:txBody>
      </p:sp>
    </p:spTree>
    <p:extLst>
      <p:ext uri="{BB962C8B-B14F-4D97-AF65-F5344CB8AC3E}">
        <p14:creationId xmlns:p14="http://schemas.microsoft.com/office/powerpoint/2010/main" val="205464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33C3A-5D56-45E4-8E49-5ED3FCD2ABE8}" type="datetimeFigureOut">
              <a:rPr lang="en-US" smtClean="0"/>
              <a:t>5/9/2024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7980F-485E-43DA-8F42-2A7F886E403E}" type="slidenum">
              <a:rPr lang="en-US" smtClean="0"/>
              <a:t>‹#›</a:t>
            </a:fld>
            <a:endParaRPr lang="en-US"/>
          </a:p>
        </p:txBody>
      </p:sp>
    </p:spTree>
    <p:extLst>
      <p:ext uri="{BB962C8B-B14F-4D97-AF65-F5344CB8AC3E}">
        <p14:creationId xmlns:p14="http://schemas.microsoft.com/office/powerpoint/2010/main" val="3235522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dfafs"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19739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419" y="273685"/>
            <a:ext cx="4839393" cy="499399"/>
          </a:xfrm>
        </p:spPr>
        <p:txBody>
          <a:bodyPr>
            <a:normAutofit fontScale="90000"/>
          </a:bodyPr>
          <a:lstStyle/>
          <a:p>
            <a:r>
              <a:rPr lang="en-US" dirty="0" smtClean="0"/>
              <a:t>3 Causes of Inflation</a:t>
            </a:r>
            <a:endParaRPr lang="en-US" dirty="0"/>
          </a:p>
        </p:txBody>
      </p:sp>
      <p:sp>
        <p:nvSpPr>
          <p:cNvPr id="3" name="Content Placeholder 2"/>
          <p:cNvSpPr>
            <a:spLocks noGrp="1"/>
          </p:cNvSpPr>
          <p:nvPr>
            <p:ph idx="1"/>
          </p:nvPr>
        </p:nvSpPr>
        <p:spPr>
          <a:xfrm>
            <a:off x="680322" y="2336873"/>
            <a:ext cx="3143533" cy="1619985"/>
          </a:xfrm>
          <a:solidFill>
            <a:schemeClr val="accent4">
              <a:lumMod val="20000"/>
              <a:lumOff val="80000"/>
            </a:schemeClr>
          </a:solidFill>
        </p:spPr>
        <p:txBody>
          <a:bodyPr>
            <a:normAutofit fontScale="47500" lnSpcReduction="20000"/>
          </a:bodyPr>
          <a:lstStyle/>
          <a:p>
            <a:pPr marL="0" indent="0">
              <a:buNone/>
            </a:pPr>
            <a:r>
              <a:rPr lang="en-US" b="1" dirty="0"/>
              <a:t>Demand Pull </a:t>
            </a:r>
            <a:r>
              <a:rPr lang="en-US" b="1" dirty="0" smtClean="0"/>
              <a:t>Inflation</a:t>
            </a:r>
          </a:p>
          <a:p>
            <a:r>
              <a:rPr lang="en-US" dirty="0" smtClean="0"/>
              <a:t>With </a:t>
            </a:r>
            <a:r>
              <a:rPr lang="en-US" dirty="0"/>
              <a:t>an increase in AD caused by an increase in any of the components of AD (C+I+G+X-M), the equilibrium price level will be higher</a:t>
            </a:r>
            <a:r>
              <a:rPr lang="en-US" dirty="0" smtClean="0"/>
              <a:t>.</a:t>
            </a:r>
          </a:p>
          <a:p>
            <a:r>
              <a:rPr lang="en-US" dirty="0" err="1" smtClean="0"/>
              <a:t>Eg</a:t>
            </a:r>
            <a:r>
              <a:rPr lang="en-US" dirty="0" smtClean="0"/>
              <a:t>. Prices in large cities are higher because people are more motivated to move there and will lead to higher AD.</a:t>
            </a:r>
            <a:endParaRPr lang="en-US" dirty="0"/>
          </a:p>
          <a:p>
            <a:endParaRPr lang="en-US" dirty="0"/>
          </a:p>
        </p:txBody>
      </p:sp>
      <p:pic>
        <p:nvPicPr>
          <p:cNvPr id="6" name="Picture 5"/>
          <p:cNvPicPr>
            <a:picLocks noChangeAspect="1"/>
          </p:cNvPicPr>
          <p:nvPr/>
        </p:nvPicPr>
        <p:blipFill>
          <a:blip r:embed="rId2"/>
          <a:stretch>
            <a:fillRect/>
          </a:stretch>
        </p:blipFill>
        <p:spPr>
          <a:xfrm>
            <a:off x="1271846" y="4055378"/>
            <a:ext cx="2795847" cy="2380721"/>
          </a:xfrm>
          <a:prstGeom prst="rect">
            <a:avLst/>
          </a:prstGeom>
        </p:spPr>
      </p:pic>
      <p:sp>
        <p:nvSpPr>
          <p:cNvPr id="7" name="Rectangle 6"/>
          <p:cNvSpPr/>
          <p:nvPr/>
        </p:nvSpPr>
        <p:spPr>
          <a:xfrm>
            <a:off x="4039996" y="2319258"/>
            <a:ext cx="3884815" cy="2169825"/>
          </a:xfrm>
          <a:prstGeom prst="rect">
            <a:avLst/>
          </a:prstGeom>
          <a:solidFill>
            <a:schemeClr val="accent3">
              <a:lumMod val="20000"/>
              <a:lumOff val="80000"/>
            </a:schemeClr>
          </a:solidFill>
        </p:spPr>
        <p:txBody>
          <a:bodyPr wrap="square">
            <a:spAutoFit/>
          </a:bodyPr>
          <a:lstStyle/>
          <a:p>
            <a:r>
              <a:rPr lang="en-US" sz="1400" b="1" dirty="0" smtClean="0"/>
              <a:t>Cost Push Inflation</a:t>
            </a:r>
          </a:p>
          <a:p>
            <a:r>
              <a:rPr lang="en-US" sz="1100" dirty="0" smtClean="0"/>
              <a:t>A </a:t>
            </a:r>
            <a:r>
              <a:rPr lang="en-US" sz="1100" dirty="0"/>
              <a:t>decrease in aggregate supply (</a:t>
            </a:r>
            <a:r>
              <a:rPr lang="en-US" sz="1100" dirty="0" err="1"/>
              <a:t>Eg</a:t>
            </a:r>
            <a:r>
              <a:rPr lang="en-US" sz="1100" dirty="0"/>
              <a:t>. Increased resource costs and supply costs)</a:t>
            </a:r>
          </a:p>
          <a:p>
            <a:r>
              <a:rPr lang="en-US" sz="1100" dirty="0"/>
              <a:t>This causes lower output and higher prices! This is also called stagflation = stagnation (no growth) + inflation</a:t>
            </a:r>
          </a:p>
          <a:p>
            <a:endParaRPr lang="en-US" sz="1100" dirty="0"/>
          </a:p>
          <a:p>
            <a:r>
              <a:rPr lang="en-US" sz="1100" dirty="0"/>
              <a:t>Eg.</a:t>
            </a:r>
            <a:r>
              <a:rPr lang="en-US" sz="1100" dirty="0">
                <a:hlinkClick r:id="rId3" action="ppaction://hlinkfile"/>
              </a:rPr>
              <a:t>1970s US stagflation </a:t>
            </a:r>
            <a:endParaRPr lang="en-US" sz="1100" dirty="0"/>
          </a:p>
          <a:p>
            <a:r>
              <a:rPr lang="en-US" sz="1100" dirty="0"/>
              <a:t>In the 1970s the OPEC countries, for political reasons, reduced their oil supply to many countries including the United States. Because oil is such an important resource, it affected the supply of many businesses. This caused the SRAS (or arguably the LRAS) to shift to the left, causing an increase in the price level.</a:t>
            </a:r>
          </a:p>
        </p:txBody>
      </p:sp>
      <p:pic>
        <p:nvPicPr>
          <p:cNvPr id="8" name="Picture 7"/>
          <p:cNvPicPr>
            <a:picLocks noChangeAspect="1"/>
          </p:cNvPicPr>
          <p:nvPr/>
        </p:nvPicPr>
        <p:blipFill>
          <a:blip r:embed="rId4"/>
          <a:stretch>
            <a:fillRect/>
          </a:stretch>
        </p:blipFill>
        <p:spPr>
          <a:xfrm>
            <a:off x="5336771" y="4563432"/>
            <a:ext cx="1951946" cy="2061474"/>
          </a:xfrm>
          <a:prstGeom prst="rect">
            <a:avLst/>
          </a:prstGeom>
        </p:spPr>
      </p:pic>
      <p:pic>
        <p:nvPicPr>
          <p:cNvPr id="9" name="Picture 8"/>
          <p:cNvPicPr>
            <a:picLocks noChangeAspect="1"/>
          </p:cNvPicPr>
          <p:nvPr/>
        </p:nvPicPr>
        <p:blipFill>
          <a:blip r:embed="rId5"/>
          <a:stretch>
            <a:fillRect/>
          </a:stretch>
        </p:blipFill>
        <p:spPr>
          <a:xfrm>
            <a:off x="8287812" y="4730332"/>
            <a:ext cx="3210365" cy="1496151"/>
          </a:xfrm>
          <a:prstGeom prst="rect">
            <a:avLst/>
          </a:prstGeom>
        </p:spPr>
      </p:pic>
      <p:sp>
        <p:nvSpPr>
          <p:cNvPr id="10" name="Rectangle 9"/>
          <p:cNvSpPr/>
          <p:nvPr/>
        </p:nvSpPr>
        <p:spPr>
          <a:xfrm>
            <a:off x="8140952" y="2342106"/>
            <a:ext cx="3711791" cy="2154436"/>
          </a:xfrm>
          <a:prstGeom prst="rect">
            <a:avLst/>
          </a:prstGeom>
          <a:solidFill>
            <a:schemeClr val="accent6">
              <a:lumMod val="20000"/>
              <a:lumOff val="80000"/>
            </a:schemeClr>
          </a:solidFill>
        </p:spPr>
        <p:txBody>
          <a:bodyPr wrap="square">
            <a:spAutoFit/>
          </a:bodyPr>
          <a:lstStyle/>
          <a:p>
            <a:r>
              <a:rPr lang="en-US" sz="1400" b="1" dirty="0" smtClean="0"/>
              <a:t>Quantity Theory of Money Inflation</a:t>
            </a:r>
          </a:p>
          <a:p>
            <a:r>
              <a:rPr lang="en-US" sz="1200" dirty="0" smtClean="0"/>
              <a:t>According </a:t>
            </a:r>
            <a:r>
              <a:rPr lang="en-US" sz="1200" dirty="0"/>
              <a:t>to some economists (Monetarism), the leading cause of inflation is always increases in the money supply.</a:t>
            </a:r>
          </a:p>
          <a:p>
            <a:r>
              <a:rPr lang="en-US" sz="1200" dirty="0"/>
              <a:t>This is effect is particularly apparent in poorly managed countries such as Zimbabwe and Venezuela where government money printing (creating new money) has lead to hyperinflation.</a:t>
            </a:r>
          </a:p>
          <a:p>
            <a:pPr lvl="1"/>
            <a:r>
              <a:rPr lang="en-US" sz="1200" dirty="0"/>
              <a:t>Inflation was so bad in Zimbabwe that the US dollar was temporarily adopted as the nation’s currency because its currency became worthless.</a:t>
            </a:r>
          </a:p>
        </p:txBody>
      </p:sp>
      <p:sp>
        <p:nvSpPr>
          <p:cNvPr id="11" name="Down Arrow 10"/>
          <p:cNvSpPr/>
          <p:nvPr/>
        </p:nvSpPr>
        <p:spPr>
          <a:xfrm>
            <a:off x="5355324" y="773084"/>
            <a:ext cx="365760" cy="1471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8042951">
            <a:off x="6836073" y="245967"/>
            <a:ext cx="365760" cy="24599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3317933">
            <a:off x="3966862" y="400837"/>
            <a:ext cx="365760" cy="2150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32262" y="415636"/>
            <a:ext cx="2729484" cy="1169551"/>
          </a:xfrm>
          <a:prstGeom prst="rect">
            <a:avLst/>
          </a:prstGeom>
          <a:noFill/>
        </p:spPr>
        <p:txBody>
          <a:bodyPr wrap="square" rtlCol="0">
            <a:spAutoFit/>
          </a:bodyPr>
          <a:lstStyle/>
          <a:p>
            <a:r>
              <a:rPr lang="en-US" sz="1400" dirty="0" smtClean="0"/>
              <a:t>There are certain questions that will ask about ‘demand pull’ and ‘cost push’ inflation in particular. You should understand these causes of inflation.</a:t>
            </a:r>
            <a:endParaRPr lang="en-US" sz="1400" dirty="0"/>
          </a:p>
        </p:txBody>
      </p:sp>
      <p:sp>
        <p:nvSpPr>
          <p:cNvPr id="15" name="TextBox 14"/>
          <p:cNvSpPr txBox="1"/>
          <p:nvPr/>
        </p:nvSpPr>
        <p:spPr>
          <a:xfrm>
            <a:off x="8753302" y="174567"/>
            <a:ext cx="3025833" cy="1200329"/>
          </a:xfrm>
          <a:prstGeom prst="rect">
            <a:avLst/>
          </a:prstGeom>
          <a:noFill/>
        </p:spPr>
        <p:txBody>
          <a:bodyPr wrap="square" rtlCol="0">
            <a:spAutoFit/>
          </a:bodyPr>
          <a:lstStyle/>
          <a:p>
            <a:r>
              <a:rPr lang="en-US" dirty="0" smtClean="0"/>
              <a:t>To remember if it’s cost push, or cost pull inflation… remember that co</a:t>
            </a:r>
            <a:r>
              <a:rPr lang="en-US" dirty="0" smtClean="0">
                <a:solidFill>
                  <a:srgbClr val="FF0000"/>
                </a:solidFill>
              </a:rPr>
              <a:t>s</a:t>
            </a:r>
            <a:r>
              <a:rPr lang="en-US" dirty="0" smtClean="0"/>
              <a:t>t and pu</a:t>
            </a:r>
            <a:r>
              <a:rPr lang="en-US" dirty="0" smtClean="0">
                <a:solidFill>
                  <a:srgbClr val="FF0000"/>
                </a:solidFill>
              </a:rPr>
              <a:t>s</a:t>
            </a:r>
            <a:r>
              <a:rPr lang="en-US" dirty="0" smtClean="0"/>
              <a:t>h both have an ‘</a:t>
            </a:r>
            <a:r>
              <a:rPr lang="en-US" dirty="0" smtClean="0">
                <a:solidFill>
                  <a:srgbClr val="FF0000"/>
                </a:solidFill>
              </a:rPr>
              <a:t>s</a:t>
            </a:r>
            <a:r>
              <a:rPr lang="en-US" dirty="0" smtClean="0"/>
              <a:t>’.</a:t>
            </a:r>
          </a:p>
        </p:txBody>
      </p:sp>
    </p:spTree>
    <p:extLst>
      <p:ext uri="{BB962C8B-B14F-4D97-AF65-F5344CB8AC3E}">
        <p14:creationId xmlns:p14="http://schemas.microsoft.com/office/powerpoint/2010/main" val="613464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Inflation Review Question</a:t>
            </a:r>
            <a:endParaRPr lang="en-US" dirty="0"/>
          </a:p>
        </p:txBody>
      </p:sp>
      <p:sp>
        <p:nvSpPr>
          <p:cNvPr id="3" name="Content Placeholder 2"/>
          <p:cNvSpPr>
            <a:spLocks noGrp="1"/>
          </p:cNvSpPr>
          <p:nvPr>
            <p:ph idx="1"/>
          </p:nvPr>
        </p:nvSpPr>
        <p:spPr/>
        <p:txBody>
          <a:bodyPr/>
          <a:lstStyle/>
          <a:p>
            <a:r>
              <a:rPr lang="en-US" dirty="0" smtClean="0"/>
              <a:t>What </a:t>
            </a:r>
            <a:r>
              <a:rPr lang="en-US" dirty="0"/>
              <a:t>are three causes of inflation</a:t>
            </a:r>
            <a:r>
              <a:rPr lang="en-US" dirty="0" smtClean="0"/>
              <a:t>? Use graphs or equations to show the effect</a:t>
            </a:r>
          </a:p>
          <a:p>
            <a:r>
              <a:rPr lang="en-US" dirty="0" smtClean="0">
                <a:solidFill>
                  <a:srgbClr val="FF0000"/>
                </a:solidFill>
              </a:rPr>
              <a:t>Demand Pull, Cost Push, Increase in Money Supply</a:t>
            </a:r>
          </a:p>
          <a:p>
            <a:endParaRPr lang="en-US" dirty="0"/>
          </a:p>
        </p:txBody>
      </p:sp>
      <p:pic>
        <p:nvPicPr>
          <p:cNvPr id="4" name="Picture 3"/>
          <p:cNvPicPr>
            <a:picLocks noChangeAspect="1"/>
          </p:cNvPicPr>
          <p:nvPr/>
        </p:nvPicPr>
        <p:blipFill>
          <a:blip r:embed="rId2"/>
          <a:stretch>
            <a:fillRect/>
          </a:stretch>
        </p:blipFill>
        <p:spPr>
          <a:xfrm>
            <a:off x="680321" y="3422468"/>
            <a:ext cx="3568221" cy="2835937"/>
          </a:xfrm>
          <a:prstGeom prst="rect">
            <a:avLst/>
          </a:prstGeom>
        </p:spPr>
      </p:pic>
      <p:pic>
        <p:nvPicPr>
          <p:cNvPr id="5" name="Picture 4"/>
          <p:cNvPicPr>
            <a:picLocks noChangeAspect="1"/>
          </p:cNvPicPr>
          <p:nvPr/>
        </p:nvPicPr>
        <p:blipFill>
          <a:blip r:embed="rId3"/>
          <a:stretch>
            <a:fillRect/>
          </a:stretch>
        </p:blipFill>
        <p:spPr>
          <a:xfrm>
            <a:off x="4406421" y="3289976"/>
            <a:ext cx="2936165" cy="3100920"/>
          </a:xfrm>
          <a:prstGeom prst="rect">
            <a:avLst/>
          </a:prstGeom>
        </p:spPr>
      </p:pic>
      <p:pic>
        <p:nvPicPr>
          <p:cNvPr id="6" name="Picture 5"/>
          <p:cNvPicPr>
            <a:picLocks noChangeAspect="1"/>
          </p:cNvPicPr>
          <p:nvPr/>
        </p:nvPicPr>
        <p:blipFill>
          <a:blip r:embed="rId4"/>
          <a:stretch>
            <a:fillRect/>
          </a:stretch>
        </p:blipFill>
        <p:spPr>
          <a:xfrm>
            <a:off x="7882555" y="3422468"/>
            <a:ext cx="4398886" cy="2059351"/>
          </a:xfrm>
          <a:prstGeom prst="rect">
            <a:avLst/>
          </a:prstGeom>
        </p:spPr>
      </p:pic>
    </p:spTree>
    <p:extLst>
      <p:ext uri="{BB962C8B-B14F-4D97-AF65-F5344CB8AC3E}">
        <p14:creationId xmlns:p14="http://schemas.microsoft.com/office/powerpoint/2010/main" val="45309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38678"/>
            <a:ext cx="10515600" cy="857250"/>
          </a:xfrm>
        </p:spPr>
        <p:txBody>
          <a:bodyPr/>
          <a:lstStyle/>
          <a:p>
            <a:r>
              <a:rPr lang="en-US" dirty="0" smtClean="0"/>
              <a:t>Expected Inflation vs Unexpected Inflation</a:t>
            </a:r>
            <a:endParaRPr lang="en-US" dirty="0"/>
          </a:p>
        </p:txBody>
      </p:sp>
      <p:sp>
        <p:nvSpPr>
          <p:cNvPr id="3" name="Content Placeholder 2"/>
          <p:cNvSpPr>
            <a:spLocks noGrp="1"/>
          </p:cNvSpPr>
          <p:nvPr>
            <p:ph idx="1"/>
          </p:nvPr>
        </p:nvSpPr>
        <p:spPr>
          <a:xfrm>
            <a:off x="241655" y="1962889"/>
            <a:ext cx="7256425" cy="305464"/>
          </a:xfrm>
        </p:spPr>
        <p:txBody>
          <a:bodyPr>
            <a:normAutofit fontScale="70000" lnSpcReduction="20000"/>
          </a:bodyPr>
          <a:lstStyle/>
          <a:p>
            <a:r>
              <a:rPr lang="en-US" dirty="0" smtClean="0"/>
              <a:t>Also referred to as anticipated and unanticipated inflation.</a:t>
            </a:r>
            <a:endParaRPr lang="en-US" dirty="0"/>
          </a:p>
        </p:txBody>
      </p:sp>
      <p:sp>
        <p:nvSpPr>
          <p:cNvPr id="4" name="TextBox 3"/>
          <p:cNvSpPr txBox="1"/>
          <p:nvPr/>
        </p:nvSpPr>
        <p:spPr>
          <a:xfrm>
            <a:off x="161533" y="2333461"/>
            <a:ext cx="6382327" cy="2062103"/>
          </a:xfrm>
          <a:prstGeom prst="rect">
            <a:avLst/>
          </a:prstGeom>
          <a:solidFill>
            <a:schemeClr val="accent4">
              <a:lumMod val="20000"/>
              <a:lumOff val="80000"/>
            </a:schemeClr>
          </a:solidFill>
        </p:spPr>
        <p:txBody>
          <a:bodyPr wrap="square" rtlCol="0">
            <a:spAutoFit/>
          </a:bodyPr>
          <a:lstStyle/>
          <a:p>
            <a:r>
              <a:rPr lang="en-US" sz="1600" b="1" u="sng" dirty="0" smtClean="0"/>
              <a:t>Expected/anticipated inflation </a:t>
            </a:r>
          </a:p>
          <a:p>
            <a:pPr marL="285750" indent="-285750">
              <a:buFont typeface="Arial" panose="020B0604020202020204" pitchFamily="34" charset="0"/>
              <a:buChar char="•"/>
            </a:pPr>
            <a:r>
              <a:rPr lang="en-US" sz="1600" dirty="0" smtClean="0"/>
              <a:t>Inflation that </a:t>
            </a:r>
            <a:r>
              <a:rPr lang="en-US" sz="1600" dirty="0">
                <a:solidFill>
                  <a:srgbClr val="00B050"/>
                </a:solidFill>
              </a:rPr>
              <a:t>people expect to occur in the future</a:t>
            </a:r>
            <a:r>
              <a:rPr lang="en-US" sz="1600" dirty="0" smtClean="0"/>
              <a:t>.</a:t>
            </a:r>
          </a:p>
          <a:p>
            <a:pPr marL="285750" indent="-285750">
              <a:buFont typeface="Arial" panose="020B0604020202020204" pitchFamily="34" charset="0"/>
              <a:buChar char="•"/>
            </a:pPr>
            <a:r>
              <a:rPr lang="en-US" sz="1600" dirty="0" smtClean="0"/>
              <a:t>When inflation is expected to increase in the future, </a:t>
            </a:r>
            <a:r>
              <a:rPr lang="en-US" sz="1600" dirty="0">
                <a:solidFill>
                  <a:srgbClr val="00B050"/>
                </a:solidFill>
              </a:rPr>
              <a:t>banks will increase the nominal interest rate</a:t>
            </a:r>
            <a:r>
              <a:rPr lang="en-US" sz="1600" dirty="0" smtClean="0"/>
              <a:t> to make sure they receive enough real interest when they lend money. </a:t>
            </a:r>
          </a:p>
          <a:p>
            <a:pPr marL="742950" lvl="1" indent="-285750">
              <a:buFont typeface="Arial" panose="020B0604020202020204" pitchFamily="34" charset="0"/>
              <a:buChar char="•"/>
            </a:pPr>
            <a:r>
              <a:rPr lang="en-US" sz="1600" dirty="0" err="1" smtClean="0"/>
              <a:t>Eg</a:t>
            </a:r>
            <a:r>
              <a:rPr lang="en-US" sz="1600" dirty="0" smtClean="0"/>
              <a:t>. The bank wants 2% real interest. They know inflation will be 5% in the future so they set a nominal interest rate of 5+2=7% (NIR=</a:t>
            </a:r>
            <a:r>
              <a:rPr lang="en-US" sz="1600" dirty="0" err="1" smtClean="0"/>
              <a:t>RIR+Infl</a:t>
            </a:r>
            <a:r>
              <a:rPr lang="en-US" sz="1600" dirty="0" smtClean="0"/>
              <a:t>) therefore ensuring 2% real interest.</a:t>
            </a:r>
          </a:p>
        </p:txBody>
      </p:sp>
      <p:sp>
        <p:nvSpPr>
          <p:cNvPr id="5" name="TextBox 4"/>
          <p:cNvSpPr txBox="1"/>
          <p:nvPr/>
        </p:nvSpPr>
        <p:spPr>
          <a:xfrm>
            <a:off x="6573982" y="5119259"/>
            <a:ext cx="5544128" cy="1600438"/>
          </a:xfrm>
          <a:prstGeom prst="rect">
            <a:avLst/>
          </a:prstGeom>
          <a:solidFill>
            <a:srgbClr val="FFFF00"/>
          </a:solidFill>
        </p:spPr>
        <p:txBody>
          <a:bodyPr wrap="square" rtlCol="0">
            <a:spAutoFit/>
          </a:bodyPr>
          <a:lstStyle/>
          <a:p>
            <a:r>
              <a:rPr lang="en-US" dirty="0" smtClean="0">
                <a:solidFill>
                  <a:srgbClr val="FF0000"/>
                </a:solidFill>
              </a:rPr>
              <a:t>Summary</a:t>
            </a:r>
          </a:p>
          <a:p>
            <a:r>
              <a:rPr lang="en-US" sz="1600" b="1" dirty="0" smtClean="0">
                <a:solidFill>
                  <a:srgbClr val="FF0000"/>
                </a:solidFill>
              </a:rPr>
              <a:t>Expected Inflation: </a:t>
            </a:r>
            <a:r>
              <a:rPr lang="en-US" sz="1600" dirty="0" smtClean="0">
                <a:solidFill>
                  <a:srgbClr val="FF0000"/>
                </a:solidFill>
              </a:rPr>
              <a:t>Banks WILL be able to predict and they will put up the nominal interest rate. Therefore RIR is constant.</a:t>
            </a:r>
          </a:p>
          <a:p>
            <a:r>
              <a:rPr lang="en-US" sz="1600" b="1" dirty="0" smtClean="0">
                <a:solidFill>
                  <a:srgbClr val="FF0000"/>
                </a:solidFill>
              </a:rPr>
              <a:t>Unexpected Inflation</a:t>
            </a:r>
            <a:r>
              <a:rPr lang="en-US" sz="1600" dirty="0" smtClean="0">
                <a:solidFill>
                  <a:srgbClr val="FF0000"/>
                </a:solidFill>
              </a:rPr>
              <a:t>: Banks WILL NOT be able to predict and they won’t have put up their nominal interest rate. Therefore RIR will change and Banks will lose and borrowers will gain.</a:t>
            </a:r>
            <a:endParaRPr lang="en-US" sz="1600" dirty="0">
              <a:solidFill>
                <a:srgbClr val="FF0000"/>
              </a:solidFill>
            </a:endParaRPr>
          </a:p>
        </p:txBody>
      </p:sp>
      <p:sp>
        <p:nvSpPr>
          <p:cNvPr id="6" name="Rectangle 5"/>
          <p:cNvSpPr/>
          <p:nvPr/>
        </p:nvSpPr>
        <p:spPr>
          <a:xfrm>
            <a:off x="223353" y="4395564"/>
            <a:ext cx="6096000" cy="2308324"/>
          </a:xfrm>
          <a:prstGeom prst="rect">
            <a:avLst/>
          </a:prstGeom>
          <a:solidFill>
            <a:schemeClr val="accent3">
              <a:lumMod val="20000"/>
              <a:lumOff val="80000"/>
            </a:schemeClr>
          </a:solidFill>
        </p:spPr>
        <p:txBody>
          <a:bodyPr>
            <a:spAutoFit/>
          </a:bodyPr>
          <a:lstStyle/>
          <a:p>
            <a:r>
              <a:rPr lang="en-US" sz="1600" b="1" u="sng" dirty="0"/>
              <a:t>Unexpected inflation </a:t>
            </a:r>
            <a:endParaRPr lang="en-US" sz="1600" b="1" u="sng" dirty="0" smtClean="0"/>
          </a:p>
          <a:p>
            <a:pPr marL="285750" indent="-285750">
              <a:buFont typeface="Arial" panose="020B0604020202020204" pitchFamily="34" charset="0"/>
              <a:buChar char="•"/>
            </a:pPr>
            <a:r>
              <a:rPr lang="en-US" sz="1600" dirty="0" smtClean="0"/>
              <a:t>Inflation </a:t>
            </a:r>
            <a:r>
              <a:rPr lang="en-US" sz="1600" dirty="0"/>
              <a:t>that people </a:t>
            </a:r>
            <a:r>
              <a:rPr lang="en-US" sz="1600" dirty="0">
                <a:solidFill>
                  <a:srgbClr val="00B050"/>
                </a:solidFill>
              </a:rPr>
              <a:t>did not expect </a:t>
            </a:r>
            <a:r>
              <a:rPr lang="en-US" sz="1600" dirty="0"/>
              <a:t>to happen. In this case, </a:t>
            </a:r>
            <a:r>
              <a:rPr lang="en-US" sz="1600" dirty="0">
                <a:solidFill>
                  <a:srgbClr val="00B050"/>
                </a:solidFill>
              </a:rPr>
              <a:t>banks will be surprised </a:t>
            </a:r>
            <a:r>
              <a:rPr lang="en-US" sz="1600" dirty="0"/>
              <a:t>by the inflation.</a:t>
            </a:r>
          </a:p>
          <a:p>
            <a:pPr marL="285750" indent="-285750">
              <a:buFont typeface="Arial" panose="020B0604020202020204" pitchFamily="34" charset="0"/>
              <a:buChar char="•"/>
            </a:pPr>
            <a:r>
              <a:rPr lang="en-US" sz="1600" dirty="0"/>
              <a:t>Therefore, they </a:t>
            </a:r>
            <a:r>
              <a:rPr lang="en-US" sz="1600" dirty="0">
                <a:solidFill>
                  <a:srgbClr val="00B050"/>
                </a:solidFill>
              </a:rPr>
              <a:t>won’t set the nominal interest rate high enough</a:t>
            </a:r>
            <a:r>
              <a:rPr lang="en-US" sz="1600" dirty="0"/>
              <a:t>. </a:t>
            </a:r>
          </a:p>
          <a:p>
            <a:pPr marL="742950" lvl="1" indent="-285750">
              <a:buFont typeface="Arial" panose="020B0604020202020204" pitchFamily="34" charset="0"/>
              <a:buChar char="•"/>
            </a:pPr>
            <a:r>
              <a:rPr lang="en-US" sz="1600" dirty="0" err="1"/>
              <a:t>Eg</a:t>
            </a:r>
            <a:r>
              <a:rPr lang="en-US" sz="1600" dirty="0"/>
              <a:t>. The bank wants 2% real interest. They expect inflation will be 5% in the future so they set a nominal interest rate of 5+2=7% (NIR=</a:t>
            </a:r>
            <a:r>
              <a:rPr lang="en-US" sz="1600" dirty="0" err="1"/>
              <a:t>RIR+Infl</a:t>
            </a:r>
            <a:r>
              <a:rPr lang="en-US" sz="1600" dirty="0"/>
              <a:t>) However, there is extra </a:t>
            </a:r>
            <a:r>
              <a:rPr lang="en-US" sz="1600" dirty="0" err="1"/>
              <a:t>unepected</a:t>
            </a:r>
            <a:r>
              <a:rPr lang="en-US" sz="1600" dirty="0"/>
              <a:t> inflation of 2%. Therefore the real interest = NIR – </a:t>
            </a:r>
            <a:r>
              <a:rPr lang="en-US" sz="1600" dirty="0" err="1"/>
              <a:t>Infl</a:t>
            </a:r>
            <a:r>
              <a:rPr lang="en-US" sz="1600" dirty="0"/>
              <a:t> = 7-7% = </a:t>
            </a:r>
            <a:r>
              <a:rPr lang="en-US" sz="1600" dirty="0">
                <a:solidFill>
                  <a:srgbClr val="00B050"/>
                </a:solidFill>
              </a:rPr>
              <a:t>0%</a:t>
            </a:r>
          </a:p>
        </p:txBody>
      </p:sp>
      <p:sp>
        <p:nvSpPr>
          <p:cNvPr id="7" name="TextBox 6"/>
          <p:cNvSpPr txBox="1"/>
          <p:nvPr/>
        </p:nvSpPr>
        <p:spPr>
          <a:xfrm>
            <a:off x="6978807" y="2409853"/>
            <a:ext cx="2152072" cy="646331"/>
          </a:xfrm>
          <a:prstGeom prst="rect">
            <a:avLst/>
          </a:prstGeom>
          <a:solidFill>
            <a:schemeClr val="accent2">
              <a:lumMod val="20000"/>
              <a:lumOff val="80000"/>
            </a:schemeClr>
          </a:solidFill>
        </p:spPr>
        <p:txBody>
          <a:bodyPr wrap="square" rtlCol="0">
            <a:spAutoFit/>
          </a:bodyPr>
          <a:lstStyle/>
          <a:p>
            <a:r>
              <a:rPr lang="en-US" b="1" dirty="0" smtClean="0"/>
              <a:t>Expected/</a:t>
            </a:r>
          </a:p>
          <a:p>
            <a:r>
              <a:rPr lang="en-US" b="1" dirty="0" smtClean="0"/>
              <a:t>Anticipated Inflation</a:t>
            </a:r>
            <a:endParaRPr lang="en-US" b="1" dirty="0"/>
          </a:p>
        </p:txBody>
      </p:sp>
      <p:sp>
        <p:nvSpPr>
          <p:cNvPr id="8" name="TextBox 7"/>
          <p:cNvSpPr txBox="1"/>
          <p:nvPr/>
        </p:nvSpPr>
        <p:spPr>
          <a:xfrm>
            <a:off x="9553356" y="2518760"/>
            <a:ext cx="2152073" cy="923330"/>
          </a:xfrm>
          <a:prstGeom prst="rect">
            <a:avLst/>
          </a:prstGeom>
          <a:solidFill>
            <a:schemeClr val="accent2">
              <a:lumMod val="40000"/>
              <a:lumOff val="60000"/>
            </a:schemeClr>
          </a:solidFill>
        </p:spPr>
        <p:txBody>
          <a:bodyPr wrap="square" rtlCol="0">
            <a:spAutoFit/>
          </a:bodyPr>
          <a:lstStyle/>
          <a:p>
            <a:r>
              <a:rPr lang="en-US" b="1" dirty="0" smtClean="0"/>
              <a:t>Unexpected/</a:t>
            </a:r>
          </a:p>
          <a:p>
            <a:r>
              <a:rPr lang="en-US" b="1" dirty="0" smtClean="0"/>
              <a:t>Unanticipated Inflation</a:t>
            </a:r>
            <a:endParaRPr lang="en-US" b="1" dirty="0"/>
          </a:p>
        </p:txBody>
      </p:sp>
      <p:sp>
        <p:nvSpPr>
          <p:cNvPr id="9" name="Down Arrow 8"/>
          <p:cNvSpPr/>
          <p:nvPr/>
        </p:nvSpPr>
        <p:spPr>
          <a:xfrm rot="2043117">
            <a:off x="7982042" y="1174373"/>
            <a:ext cx="905163" cy="1337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9273906">
            <a:off x="9544744" y="1269542"/>
            <a:ext cx="905163" cy="1300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01524" y="3121292"/>
            <a:ext cx="2371852" cy="1815882"/>
          </a:xfrm>
          <a:prstGeom prst="rect">
            <a:avLst/>
          </a:prstGeom>
          <a:noFill/>
        </p:spPr>
        <p:txBody>
          <a:bodyPr wrap="square" rtlCol="0">
            <a:spAutoFit/>
          </a:bodyPr>
          <a:lstStyle/>
          <a:p>
            <a:r>
              <a:rPr lang="en-US" sz="1400" dirty="0" smtClean="0"/>
              <a:t>Will change the nominal interest rates because banks will increase the nominal interest rate.</a:t>
            </a:r>
          </a:p>
          <a:p>
            <a:r>
              <a:rPr lang="en-US" sz="1400" dirty="0" smtClean="0">
                <a:solidFill>
                  <a:srgbClr val="00B0F0"/>
                </a:solidFill>
              </a:rPr>
              <a:t>Therefore Real Interest Rate will NOT change.</a:t>
            </a:r>
          </a:p>
          <a:p>
            <a:r>
              <a:rPr lang="en-US" sz="1400" dirty="0" smtClean="0">
                <a:solidFill>
                  <a:srgbClr val="00B050"/>
                </a:solidFill>
              </a:rPr>
              <a:t>Neither borrowers or lenders gain.</a:t>
            </a:r>
            <a:endParaRPr lang="en-US" sz="1400" dirty="0">
              <a:solidFill>
                <a:srgbClr val="00B050"/>
              </a:solidFill>
            </a:endParaRPr>
          </a:p>
        </p:txBody>
      </p:sp>
      <p:sp>
        <p:nvSpPr>
          <p:cNvPr id="13" name="TextBox 12"/>
          <p:cNvSpPr txBox="1"/>
          <p:nvPr/>
        </p:nvSpPr>
        <p:spPr>
          <a:xfrm>
            <a:off x="9346046" y="3519542"/>
            <a:ext cx="2371852" cy="1384995"/>
          </a:xfrm>
          <a:prstGeom prst="rect">
            <a:avLst/>
          </a:prstGeom>
          <a:noFill/>
        </p:spPr>
        <p:txBody>
          <a:bodyPr wrap="square" rtlCol="0">
            <a:spAutoFit/>
          </a:bodyPr>
          <a:lstStyle/>
          <a:p>
            <a:r>
              <a:rPr lang="en-US" sz="1400" dirty="0" smtClean="0"/>
              <a:t>Will NOT change the nominal interest rates because banks won’t be able to adjust.</a:t>
            </a:r>
          </a:p>
          <a:p>
            <a:r>
              <a:rPr lang="en-US" sz="1400" dirty="0">
                <a:solidFill>
                  <a:srgbClr val="00B0F0"/>
                </a:solidFill>
              </a:rPr>
              <a:t>Therefore Real Interest Rate will change</a:t>
            </a:r>
            <a:r>
              <a:rPr lang="en-US" sz="1400" dirty="0" smtClean="0">
                <a:solidFill>
                  <a:srgbClr val="00B0F0"/>
                </a:solidFill>
              </a:rPr>
              <a:t>.</a:t>
            </a:r>
          </a:p>
          <a:p>
            <a:r>
              <a:rPr lang="en-US" sz="1400" dirty="0" smtClean="0">
                <a:solidFill>
                  <a:srgbClr val="00B050"/>
                </a:solidFill>
              </a:rPr>
              <a:t>Borrowers gain, lenders lose.</a:t>
            </a:r>
            <a:endParaRPr lang="en-US" sz="1400" dirty="0">
              <a:solidFill>
                <a:srgbClr val="00B050"/>
              </a:solidFill>
            </a:endParaRPr>
          </a:p>
        </p:txBody>
      </p:sp>
      <p:sp>
        <p:nvSpPr>
          <p:cNvPr id="14" name="Content Placeholder 2"/>
          <p:cNvSpPr txBox="1">
            <a:spLocks/>
          </p:cNvSpPr>
          <p:nvPr/>
        </p:nvSpPr>
        <p:spPr>
          <a:xfrm>
            <a:off x="793865" y="735059"/>
            <a:ext cx="10515600" cy="625475"/>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smtClean="0"/>
              <a:t>Real Interest Rate = Nominal Interest Rate - Inflation</a:t>
            </a:r>
            <a:endParaRPr lang="en-US" sz="3600" b="1" dirty="0"/>
          </a:p>
        </p:txBody>
      </p:sp>
      <p:sp>
        <p:nvSpPr>
          <p:cNvPr id="15" name="TextBox 14"/>
          <p:cNvSpPr txBox="1"/>
          <p:nvPr/>
        </p:nvSpPr>
        <p:spPr>
          <a:xfrm>
            <a:off x="971204" y="1164035"/>
            <a:ext cx="10483477" cy="584775"/>
          </a:xfrm>
          <a:prstGeom prst="rect">
            <a:avLst/>
          </a:prstGeom>
          <a:solidFill>
            <a:srgbClr val="FFC000"/>
          </a:solidFill>
        </p:spPr>
        <p:txBody>
          <a:bodyPr wrap="square" rtlCol="0">
            <a:spAutoFit/>
          </a:bodyPr>
          <a:lstStyle/>
          <a:p>
            <a:r>
              <a:rPr lang="en-US" sz="3200" b="1" dirty="0" smtClean="0"/>
              <a:t>Actual Inflation = Expected Inflation + Unexpected Inflation</a:t>
            </a:r>
            <a:endParaRPr lang="en-US" sz="3200" b="1" dirty="0"/>
          </a:p>
        </p:txBody>
      </p:sp>
    </p:spTree>
    <p:extLst>
      <p:ext uri="{BB962C8B-B14F-4D97-AF65-F5344CB8AC3E}">
        <p14:creationId xmlns:p14="http://schemas.microsoft.com/office/powerpoint/2010/main" val="6107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0640"/>
          </a:xfrm>
        </p:spPr>
        <p:txBody>
          <a:bodyPr/>
          <a:lstStyle/>
          <a:p>
            <a:r>
              <a:rPr lang="en-US" dirty="0" smtClean="0"/>
              <a:t>Expected Vs Unexpected Inflation Example</a:t>
            </a:r>
            <a:endParaRPr lang="en-US" dirty="0"/>
          </a:p>
        </p:txBody>
      </p:sp>
      <p:sp>
        <p:nvSpPr>
          <p:cNvPr id="3" name="Content Placeholder 2"/>
          <p:cNvSpPr>
            <a:spLocks noGrp="1"/>
          </p:cNvSpPr>
          <p:nvPr>
            <p:ph idx="1"/>
          </p:nvPr>
        </p:nvSpPr>
        <p:spPr>
          <a:xfrm>
            <a:off x="386229" y="1075766"/>
            <a:ext cx="10515600" cy="625475"/>
          </a:xfrm>
        </p:spPr>
        <p:txBody>
          <a:bodyPr>
            <a:normAutofit/>
          </a:bodyPr>
          <a:lstStyle/>
          <a:p>
            <a:r>
              <a:rPr lang="en-US" sz="3600" b="1" dirty="0" smtClean="0"/>
              <a:t>Real Interest Rate = Nominal Interest Rate - Inflation</a:t>
            </a:r>
            <a:endParaRPr lang="en-US" sz="3600" b="1" dirty="0"/>
          </a:p>
        </p:txBody>
      </p:sp>
      <p:sp>
        <p:nvSpPr>
          <p:cNvPr id="4" name="TextBox 3"/>
          <p:cNvSpPr txBox="1"/>
          <p:nvPr/>
        </p:nvSpPr>
        <p:spPr>
          <a:xfrm>
            <a:off x="567390" y="2401371"/>
            <a:ext cx="4254500" cy="2031325"/>
          </a:xfrm>
          <a:prstGeom prst="rect">
            <a:avLst/>
          </a:prstGeom>
          <a:noFill/>
        </p:spPr>
        <p:txBody>
          <a:bodyPr wrap="square" rtlCol="0">
            <a:spAutoFit/>
          </a:bodyPr>
          <a:lstStyle/>
          <a:p>
            <a:r>
              <a:rPr lang="en-US" b="1" dirty="0" smtClean="0"/>
              <a:t>Expected Inflation:</a:t>
            </a:r>
          </a:p>
          <a:p>
            <a:r>
              <a:rPr lang="en-US" b="1" dirty="0" smtClean="0"/>
              <a:t>Banks want 2% Real Interest on their loans.</a:t>
            </a:r>
          </a:p>
          <a:p>
            <a:r>
              <a:rPr lang="en-US" dirty="0" smtClean="0"/>
              <a:t>They expect 5% Inflation and 5% inflation occurs.</a:t>
            </a:r>
          </a:p>
          <a:p>
            <a:r>
              <a:rPr lang="en-US" dirty="0" smtClean="0"/>
              <a:t>They will set nominal interest rate of 7%.</a:t>
            </a:r>
            <a:r>
              <a:rPr lang="en-US" dirty="0"/>
              <a:t> </a:t>
            </a:r>
            <a:r>
              <a:rPr lang="en-US" dirty="0" smtClean="0"/>
              <a:t>(NIR = RIR + Inflation)</a:t>
            </a:r>
          </a:p>
        </p:txBody>
      </p:sp>
      <p:sp>
        <p:nvSpPr>
          <p:cNvPr id="5" name="TextBox 4"/>
          <p:cNvSpPr txBox="1"/>
          <p:nvPr/>
        </p:nvSpPr>
        <p:spPr>
          <a:xfrm>
            <a:off x="5834529" y="2401371"/>
            <a:ext cx="5067300" cy="3416320"/>
          </a:xfrm>
          <a:prstGeom prst="rect">
            <a:avLst/>
          </a:prstGeom>
          <a:noFill/>
        </p:spPr>
        <p:txBody>
          <a:bodyPr wrap="square" rtlCol="0">
            <a:spAutoFit/>
          </a:bodyPr>
          <a:lstStyle/>
          <a:p>
            <a:r>
              <a:rPr lang="en-US" b="1" dirty="0" smtClean="0"/>
              <a:t>Unexpected Inflation:</a:t>
            </a:r>
          </a:p>
          <a:p>
            <a:r>
              <a:rPr lang="en-US" b="1" dirty="0" smtClean="0"/>
              <a:t>Banks want 2% Real Interest on their loans.</a:t>
            </a:r>
          </a:p>
          <a:p>
            <a:r>
              <a:rPr lang="en-US" dirty="0" smtClean="0"/>
              <a:t>They expect 5% Inflation and 7% inflation occurs. </a:t>
            </a:r>
            <a:r>
              <a:rPr lang="en-US" dirty="0" err="1" smtClean="0"/>
              <a:t>Ie</a:t>
            </a:r>
            <a:r>
              <a:rPr lang="en-US" dirty="0" smtClean="0"/>
              <a:t>. 5% expected inflation, 2% unexpected inflation.</a:t>
            </a:r>
          </a:p>
          <a:p>
            <a:r>
              <a:rPr lang="en-US" dirty="0" smtClean="0"/>
              <a:t>The banks had set an interest rate of 7%.</a:t>
            </a:r>
            <a:r>
              <a:rPr lang="en-US" dirty="0"/>
              <a:t> </a:t>
            </a:r>
            <a:r>
              <a:rPr lang="en-US" dirty="0" smtClean="0"/>
              <a:t>(NIR = RIR + Expected Inflation)</a:t>
            </a:r>
          </a:p>
          <a:p>
            <a:r>
              <a:rPr lang="en-US" dirty="0" smtClean="0"/>
              <a:t>However, because of </a:t>
            </a:r>
            <a:r>
              <a:rPr lang="en-US" smtClean="0"/>
              <a:t>the expected </a:t>
            </a:r>
            <a:r>
              <a:rPr lang="en-US" dirty="0" smtClean="0"/>
              <a:t>inflation,</a:t>
            </a:r>
            <a:r>
              <a:rPr lang="en-US" dirty="0"/>
              <a:t> </a:t>
            </a:r>
            <a:r>
              <a:rPr lang="en-US" dirty="0" smtClean="0"/>
              <a:t>RIR = NIR – Inflation = 7% - 5% (expected) – 2% (unexpected) = 0% inflation.</a:t>
            </a:r>
          </a:p>
          <a:p>
            <a:r>
              <a:rPr lang="en-US" dirty="0" smtClean="0"/>
              <a:t>So the RIR is 0% when the banks had planned for 2%.</a:t>
            </a:r>
          </a:p>
          <a:p>
            <a:r>
              <a:rPr lang="en-US" dirty="0" smtClean="0"/>
              <a:t>Therefore, borrowers gain and lenders lose.</a:t>
            </a:r>
          </a:p>
        </p:txBody>
      </p:sp>
      <p:sp>
        <p:nvSpPr>
          <p:cNvPr id="6" name="TextBox 5"/>
          <p:cNvSpPr txBox="1"/>
          <p:nvPr/>
        </p:nvSpPr>
        <p:spPr>
          <a:xfrm>
            <a:off x="838200" y="1577314"/>
            <a:ext cx="10483477" cy="584775"/>
          </a:xfrm>
          <a:prstGeom prst="rect">
            <a:avLst/>
          </a:prstGeom>
          <a:noFill/>
        </p:spPr>
        <p:txBody>
          <a:bodyPr wrap="square" rtlCol="0">
            <a:spAutoFit/>
          </a:bodyPr>
          <a:lstStyle/>
          <a:p>
            <a:r>
              <a:rPr lang="en-US" sz="3200" b="1" dirty="0" smtClean="0"/>
              <a:t>Actual Inflation = Expected Inflation + Unexpected Inflation</a:t>
            </a:r>
            <a:endParaRPr lang="en-US" sz="3200" b="1" dirty="0"/>
          </a:p>
        </p:txBody>
      </p:sp>
    </p:spTree>
    <p:extLst>
      <p:ext uri="{BB962C8B-B14F-4D97-AF65-F5344CB8AC3E}">
        <p14:creationId xmlns:p14="http://schemas.microsoft.com/office/powerpoint/2010/main" val="398771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 bank wants 1% real interest on its loans. If the inflation is 3% today and there is 5% expected inflation in the future, will the nominal interest rate change? Will the real interest rate change?</a:t>
            </a:r>
          </a:p>
          <a:p>
            <a:r>
              <a:rPr lang="en-US" dirty="0" smtClean="0">
                <a:solidFill>
                  <a:srgbClr val="FF0000"/>
                </a:solidFill>
              </a:rPr>
              <a:t>Yes, the banks will predict the inflation and increase the nominal interest rate from 4% to 6%. The RIR will not change, remaining at 1%.</a:t>
            </a:r>
          </a:p>
          <a:p>
            <a:r>
              <a:rPr lang="en-US" dirty="0"/>
              <a:t>A bank wants 1% real interest on its loans. If the inflation is 3% today and </a:t>
            </a:r>
            <a:r>
              <a:rPr lang="en-US" dirty="0" smtClean="0"/>
              <a:t>but then unexpectedly the inflation rate rises to 5%, </a:t>
            </a:r>
            <a:r>
              <a:rPr lang="en-US" dirty="0"/>
              <a:t>will the nominal interest rate change? Will the real interest rate change?</a:t>
            </a:r>
          </a:p>
          <a:p>
            <a:r>
              <a:rPr lang="en-US" dirty="0" smtClean="0">
                <a:solidFill>
                  <a:srgbClr val="FF0000"/>
                </a:solidFill>
              </a:rPr>
              <a:t>No, because the bank did not expect the extra 2% unexpected inflation and were not able to adjust the nominal interest rate. (Unless the interest rate is variable). Therefore the real interest rate will decrease to -1% (RIR = NIR – Inflation = 4 – 5 = -1). The bank will lose and the borrower will gain. </a:t>
            </a:r>
            <a:endParaRPr lang="en-US" dirty="0">
              <a:solidFill>
                <a:srgbClr val="FF0000"/>
              </a:solidFill>
            </a:endParaRPr>
          </a:p>
          <a:p>
            <a:endParaRPr lang="en-US" dirty="0"/>
          </a:p>
        </p:txBody>
      </p:sp>
    </p:spTree>
    <p:extLst>
      <p:ext uri="{BB962C8B-B14F-4D97-AF65-F5344CB8AC3E}">
        <p14:creationId xmlns:p14="http://schemas.microsoft.com/office/powerpoint/2010/main" val="297890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Vs Unexpected Inflation 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5838472"/>
              </p:ext>
            </p:extLst>
          </p:nvPr>
        </p:nvGraphicFramePr>
        <p:xfrm>
          <a:off x="838200" y="1825625"/>
          <a:ext cx="10224248" cy="3069241"/>
        </p:xfrm>
        <a:graphic>
          <a:graphicData uri="http://schemas.openxmlformats.org/drawingml/2006/table">
            <a:tbl>
              <a:tblPr firstRow="1" bandRow="1">
                <a:tableStyleId>{5C22544A-7EE6-4342-B048-85BDC9FD1C3A}</a:tableStyleId>
              </a:tblPr>
              <a:tblGrid>
                <a:gridCol w="2706418">
                  <a:extLst>
                    <a:ext uri="{9D8B030D-6E8A-4147-A177-3AD203B41FA5}">
                      <a16:colId xmlns:a16="http://schemas.microsoft.com/office/drawing/2014/main" val="3558362698"/>
                    </a:ext>
                  </a:extLst>
                </a:gridCol>
                <a:gridCol w="2405706">
                  <a:extLst>
                    <a:ext uri="{9D8B030D-6E8A-4147-A177-3AD203B41FA5}">
                      <a16:colId xmlns:a16="http://schemas.microsoft.com/office/drawing/2014/main" val="3516851643"/>
                    </a:ext>
                  </a:extLst>
                </a:gridCol>
                <a:gridCol w="2556062">
                  <a:extLst>
                    <a:ext uri="{9D8B030D-6E8A-4147-A177-3AD203B41FA5}">
                      <a16:colId xmlns:a16="http://schemas.microsoft.com/office/drawing/2014/main" val="1555027790"/>
                    </a:ext>
                  </a:extLst>
                </a:gridCol>
                <a:gridCol w="2556062">
                  <a:extLst>
                    <a:ext uri="{9D8B030D-6E8A-4147-A177-3AD203B41FA5}">
                      <a16:colId xmlns:a16="http://schemas.microsoft.com/office/drawing/2014/main" val="2100630296"/>
                    </a:ext>
                  </a:extLst>
                </a:gridCol>
              </a:tblGrid>
              <a:tr h="292486">
                <a:tc>
                  <a:txBody>
                    <a:bodyPr/>
                    <a:lstStyle/>
                    <a:p>
                      <a:endParaRPr lang="en-US" sz="1400" dirty="0"/>
                    </a:p>
                  </a:txBody>
                  <a:tcPr/>
                </a:tc>
                <a:tc>
                  <a:txBody>
                    <a:bodyPr/>
                    <a:lstStyle/>
                    <a:p>
                      <a:r>
                        <a:rPr lang="en-US" sz="1400" dirty="0" smtClean="0"/>
                        <a:t>Nominal</a:t>
                      </a:r>
                      <a:r>
                        <a:rPr lang="en-US" sz="1400" baseline="0" dirty="0" smtClean="0"/>
                        <a:t> Interest Rate</a:t>
                      </a:r>
                      <a:endParaRPr lang="en-US" sz="1400" dirty="0"/>
                    </a:p>
                  </a:txBody>
                  <a:tcPr/>
                </a:tc>
                <a:tc>
                  <a:txBody>
                    <a:bodyPr/>
                    <a:lstStyle/>
                    <a:p>
                      <a:r>
                        <a:rPr lang="en-US" sz="1400" dirty="0" smtClean="0"/>
                        <a:t>Real Interest Rate</a:t>
                      </a:r>
                      <a:endParaRPr lang="en-US" sz="1400" dirty="0"/>
                    </a:p>
                  </a:txBody>
                  <a:tcPr/>
                </a:tc>
                <a:tc>
                  <a:txBody>
                    <a:bodyPr/>
                    <a:lstStyle/>
                    <a:p>
                      <a:r>
                        <a:rPr lang="en-US" sz="1400" dirty="0" smtClean="0"/>
                        <a:t>Winners/Losers</a:t>
                      </a:r>
                      <a:endParaRPr lang="en-US" sz="1400" dirty="0"/>
                    </a:p>
                  </a:txBody>
                  <a:tcPr/>
                </a:tc>
                <a:extLst>
                  <a:ext uri="{0D108BD9-81ED-4DB2-BD59-A6C34878D82A}">
                    <a16:rowId xmlns:a16="http://schemas.microsoft.com/office/drawing/2014/main" val="1323702590"/>
                  </a:ext>
                </a:extLst>
              </a:tr>
              <a:tr h="939128">
                <a:tc>
                  <a:txBody>
                    <a:bodyPr/>
                    <a:lstStyle/>
                    <a:p>
                      <a:r>
                        <a:rPr lang="en-US" sz="1400" dirty="0" smtClean="0"/>
                        <a:t>Expected/Anticipated</a:t>
                      </a:r>
                      <a:r>
                        <a:rPr lang="en-US" sz="1400" baseline="0" dirty="0" smtClean="0"/>
                        <a:t> Inflation</a:t>
                      </a:r>
                      <a:endParaRPr lang="en-US" sz="1400" dirty="0"/>
                    </a:p>
                  </a:txBody>
                  <a:tcPr/>
                </a:tc>
                <a:tc>
                  <a:txBody>
                    <a:bodyPr/>
                    <a:lstStyle/>
                    <a:p>
                      <a:r>
                        <a:rPr lang="en-US" sz="1400" dirty="0" smtClean="0"/>
                        <a:t>Changes</a:t>
                      </a:r>
                      <a:r>
                        <a:rPr lang="en-US" sz="1400" baseline="0" dirty="0" smtClean="0"/>
                        <a:t> </a:t>
                      </a:r>
                    </a:p>
                    <a:p>
                      <a:r>
                        <a:rPr lang="en-US" sz="1400" baseline="0" dirty="0" smtClean="0"/>
                        <a:t>- banks will expect the inflation and increase the NIR accordingly</a:t>
                      </a:r>
                      <a:endParaRPr lang="en-US" sz="1400" dirty="0"/>
                    </a:p>
                  </a:txBody>
                  <a:tcPr/>
                </a:tc>
                <a:tc>
                  <a:txBody>
                    <a:bodyPr/>
                    <a:lstStyle/>
                    <a:p>
                      <a:r>
                        <a:rPr lang="en-US" sz="1400" dirty="0" smtClean="0"/>
                        <a:t>Same</a:t>
                      </a:r>
                    </a:p>
                    <a:p>
                      <a:r>
                        <a:rPr lang="en-US" sz="1400" dirty="0" smtClean="0"/>
                        <a:t>-</a:t>
                      </a:r>
                      <a:r>
                        <a:rPr lang="en-US" sz="1400" baseline="0" dirty="0" smtClean="0"/>
                        <a:t> Because RIR = NIR – Inflation, and banks increase NIR to cancel out the inflation</a:t>
                      </a:r>
                      <a:endParaRPr lang="en-US" sz="1400" dirty="0"/>
                    </a:p>
                  </a:txBody>
                  <a:tcPr/>
                </a:tc>
                <a:tc>
                  <a:txBody>
                    <a:bodyPr/>
                    <a:lstStyle/>
                    <a:p>
                      <a:r>
                        <a:rPr lang="en-US" sz="1400" dirty="0" smtClean="0"/>
                        <a:t>No winners</a:t>
                      </a:r>
                      <a:r>
                        <a:rPr lang="en-US" sz="1400" baseline="0" dirty="0" smtClean="0"/>
                        <a:t> / losers </a:t>
                      </a:r>
                    </a:p>
                    <a:p>
                      <a:endParaRPr lang="en-US" sz="1400" dirty="0"/>
                    </a:p>
                  </a:txBody>
                  <a:tcPr/>
                </a:tc>
                <a:extLst>
                  <a:ext uri="{0D108BD9-81ED-4DB2-BD59-A6C34878D82A}">
                    <a16:rowId xmlns:a16="http://schemas.microsoft.com/office/drawing/2014/main" val="498019976"/>
                  </a:ext>
                </a:extLst>
              </a:tr>
              <a:tr h="1819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Unexpected/Unanticipated</a:t>
                      </a:r>
                      <a:r>
                        <a:rPr lang="en-US" sz="1400" baseline="0" dirty="0" smtClean="0"/>
                        <a:t> Inflation</a:t>
                      </a:r>
                      <a:endParaRPr lang="en-US" sz="1400" dirty="0" smtClean="0"/>
                    </a:p>
                    <a:p>
                      <a:endParaRPr lang="en-US" sz="1400" dirty="0"/>
                    </a:p>
                  </a:txBody>
                  <a:tcPr/>
                </a:tc>
                <a:tc>
                  <a:txBody>
                    <a:bodyPr/>
                    <a:lstStyle/>
                    <a:p>
                      <a:r>
                        <a:rPr lang="en-US" sz="1400" dirty="0" smtClean="0"/>
                        <a:t>Same</a:t>
                      </a:r>
                    </a:p>
                    <a:p>
                      <a:r>
                        <a:rPr lang="en-US" sz="1400" dirty="0" smtClean="0"/>
                        <a:t>-banks are ‘caught by surprise’ and can’t change the NIR (Note: we assume we are talking about fixed interest</a:t>
                      </a:r>
                      <a:r>
                        <a:rPr lang="en-US" sz="1400" baseline="0" dirty="0" smtClean="0"/>
                        <a:t> rates.)</a:t>
                      </a:r>
                      <a:endParaRPr lang="en-US" sz="1400" dirty="0"/>
                    </a:p>
                  </a:txBody>
                  <a:tcPr/>
                </a:tc>
                <a:tc>
                  <a:txBody>
                    <a:bodyPr/>
                    <a:lstStyle/>
                    <a:p>
                      <a:r>
                        <a:rPr lang="en-US" sz="1400" dirty="0" smtClean="0"/>
                        <a:t>Decreases</a:t>
                      </a:r>
                    </a:p>
                    <a:p>
                      <a:r>
                        <a:rPr lang="en-US" sz="1400" dirty="0" smtClean="0"/>
                        <a:t>- Because RIR</a:t>
                      </a:r>
                      <a:r>
                        <a:rPr lang="en-US" sz="1400" baseline="0" dirty="0" smtClean="0"/>
                        <a:t> = NIR – Inflation, and NIR is the same, so RIR </a:t>
                      </a:r>
                      <a:r>
                        <a:rPr lang="en-US" sz="1400" baseline="0" dirty="0" err="1" smtClean="0"/>
                        <a:t>dereases</a:t>
                      </a:r>
                      <a:r>
                        <a:rPr lang="en-US" sz="1400" baseline="0" dirty="0" smtClean="0"/>
                        <a:t>.</a:t>
                      </a:r>
                      <a:endParaRPr lang="en-US" sz="1400" dirty="0"/>
                    </a:p>
                  </a:txBody>
                  <a:tcPr/>
                </a:tc>
                <a:tc>
                  <a:txBody>
                    <a:bodyPr/>
                    <a:lstStyle/>
                    <a:p>
                      <a:pPr marL="285750" indent="-285750">
                        <a:buFont typeface="Arial" panose="020B0604020202020204" pitchFamily="34" charset="0"/>
                        <a:buChar char="•"/>
                      </a:pPr>
                      <a:r>
                        <a:rPr lang="en-US" sz="1400" dirty="0" smtClean="0"/>
                        <a:t>Lenders and savers lose (they are paid back with less valuable money)</a:t>
                      </a:r>
                    </a:p>
                    <a:p>
                      <a:pPr marL="285750" indent="-285750">
                        <a:buFont typeface="Arial" panose="020B0604020202020204" pitchFamily="34" charset="0"/>
                        <a:buChar char="•"/>
                      </a:pPr>
                      <a:r>
                        <a:rPr lang="en-US" sz="1400" dirty="0" smtClean="0"/>
                        <a:t>Borrowers</a:t>
                      </a:r>
                      <a:r>
                        <a:rPr lang="en-US" sz="1400" baseline="0" dirty="0" smtClean="0"/>
                        <a:t> gain</a:t>
                      </a:r>
                    </a:p>
                    <a:p>
                      <a:pPr marL="285750" indent="-285750">
                        <a:buFont typeface="Arial" panose="020B0604020202020204" pitchFamily="34" charset="0"/>
                        <a:buChar char="•"/>
                      </a:pPr>
                      <a:r>
                        <a:rPr lang="en-US" sz="1400" baseline="0" dirty="0" smtClean="0"/>
                        <a:t>(Note: if unexpected inflation is negative </a:t>
                      </a:r>
                      <a:r>
                        <a:rPr lang="en-US" sz="1400" baseline="0" dirty="0" err="1" smtClean="0"/>
                        <a:t>ie</a:t>
                      </a:r>
                      <a:r>
                        <a:rPr lang="en-US" sz="1400" baseline="0" dirty="0" smtClean="0"/>
                        <a:t>. Deflation, the borrowers lose and lenders gain)</a:t>
                      </a:r>
                      <a:endParaRPr lang="en-US" sz="1400" dirty="0" smtClean="0"/>
                    </a:p>
                  </a:txBody>
                  <a:tcPr/>
                </a:tc>
                <a:extLst>
                  <a:ext uri="{0D108BD9-81ED-4DB2-BD59-A6C34878D82A}">
                    <a16:rowId xmlns:a16="http://schemas.microsoft.com/office/drawing/2014/main" val="3267654435"/>
                  </a:ext>
                </a:extLst>
              </a:tr>
            </a:tbl>
          </a:graphicData>
        </a:graphic>
      </p:graphicFrame>
      <p:sp>
        <p:nvSpPr>
          <p:cNvPr id="6" name="Rectangle 5"/>
          <p:cNvSpPr/>
          <p:nvPr/>
        </p:nvSpPr>
        <p:spPr>
          <a:xfrm>
            <a:off x="1649506" y="5098540"/>
            <a:ext cx="9170894" cy="1323439"/>
          </a:xfrm>
          <a:prstGeom prst="rect">
            <a:avLst/>
          </a:prstGeom>
        </p:spPr>
        <p:txBody>
          <a:bodyPr wrap="square">
            <a:spAutoFit/>
          </a:bodyPr>
          <a:lstStyle/>
          <a:p>
            <a:r>
              <a:rPr lang="en-US" sz="2000" b="1" dirty="0" smtClean="0"/>
              <a:t>Real </a:t>
            </a:r>
            <a:r>
              <a:rPr lang="en-US" sz="2000" b="1" dirty="0"/>
              <a:t>Interest Rate = Nominal Interest Rate </a:t>
            </a:r>
            <a:r>
              <a:rPr lang="en-US" sz="2000" b="1" dirty="0" smtClean="0"/>
              <a:t>– Inflation</a:t>
            </a:r>
          </a:p>
          <a:p>
            <a:endParaRPr lang="en-US" sz="2000" b="1" dirty="0"/>
          </a:p>
          <a:p>
            <a:r>
              <a:rPr lang="en-US" sz="2000" b="1" dirty="0"/>
              <a:t>Actual Inflation = Expected Inflation + Unexpected Inflation</a:t>
            </a:r>
          </a:p>
          <a:p>
            <a:endParaRPr lang="en-US" sz="2000" b="1" dirty="0"/>
          </a:p>
        </p:txBody>
      </p:sp>
      <p:sp>
        <p:nvSpPr>
          <p:cNvPr id="7" name="Rectangle 6"/>
          <p:cNvSpPr/>
          <p:nvPr/>
        </p:nvSpPr>
        <p:spPr>
          <a:xfrm>
            <a:off x="3585882" y="2196353"/>
            <a:ext cx="2339789" cy="842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50324" y="2196353"/>
            <a:ext cx="2339789" cy="842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70258" y="2196353"/>
            <a:ext cx="2339789" cy="842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85881" y="3124268"/>
            <a:ext cx="2339789" cy="1447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50323" y="3124268"/>
            <a:ext cx="2339789" cy="1447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570257" y="3124268"/>
            <a:ext cx="2339789" cy="1707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70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Vs Unexpected Inflation Summary</a:t>
            </a:r>
            <a:endParaRPr lang="en-US" dirty="0"/>
          </a:p>
        </p:txBody>
      </p:sp>
      <p:graphicFrame>
        <p:nvGraphicFramePr>
          <p:cNvPr id="4" name="Content Placeholder 3"/>
          <p:cNvGraphicFramePr>
            <a:graphicFrameLocks noGrp="1"/>
          </p:cNvGraphicFramePr>
          <p:nvPr>
            <p:ph idx="1"/>
          </p:nvPr>
        </p:nvGraphicFramePr>
        <p:xfrm>
          <a:off x="838200" y="1825625"/>
          <a:ext cx="10224248" cy="3069241"/>
        </p:xfrm>
        <a:graphic>
          <a:graphicData uri="http://schemas.openxmlformats.org/drawingml/2006/table">
            <a:tbl>
              <a:tblPr firstRow="1" bandRow="1">
                <a:tableStyleId>{5C22544A-7EE6-4342-B048-85BDC9FD1C3A}</a:tableStyleId>
              </a:tblPr>
              <a:tblGrid>
                <a:gridCol w="2706418">
                  <a:extLst>
                    <a:ext uri="{9D8B030D-6E8A-4147-A177-3AD203B41FA5}">
                      <a16:colId xmlns:a16="http://schemas.microsoft.com/office/drawing/2014/main" val="3558362698"/>
                    </a:ext>
                  </a:extLst>
                </a:gridCol>
                <a:gridCol w="2405706">
                  <a:extLst>
                    <a:ext uri="{9D8B030D-6E8A-4147-A177-3AD203B41FA5}">
                      <a16:colId xmlns:a16="http://schemas.microsoft.com/office/drawing/2014/main" val="3516851643"/>
                    </a:ext>
                  </a:extLst>
                </a:gridCol>
                <a:gridCol w="2556062">
                  <a:extLst>
                    <a:ext uri="{9D8B030D-6E8A-4147-A177-3AD203B41FA5}">
                      <a16:colId xmlns:a16="http://schemas.microsoft.com/office/drawing/2014/main" val="1555027790"/>
                    </a:ext>
                  </a:extLst>
                </a:gridCol>
                <a:gridCol w="2556062">
                  <a:extLst>
                    <a:ext uri="{9D8B030D-6E8A-4147-A177-3AD203B41FA5}">
                      <a16:colId xmlns:a16="http://schemas.microsoft.com/office/drawing/2014/main" val="2100630296"/>
                    </a:ext>
                  </a:extLst>
                </a:gridCol>
              </a:tblGrid>
              <a:tr h="292486">
                <a:tc>
                  <a:txBody>
                    <a:bodyPr/>
                    <a:lstStyle/>
                    <a:p>
                      <a:endParaRPr lang="en-US" sz="1400" dirty="0"/>
                    </a:p>
                  </a:txBody>
                  <a:tcPr/>
                </a:tc>
                <a:tc>
                  <a:txBody>
                    <a:bodyPr/>
                    <a:lstStyle/>
                    <a:p>
                      <a:r>
                        <a:rPr lang="en-US" sz="1400" dirty="0" smtClean="0"/>
                        <a:t>Nominal</a:t>
                      </a:r>
                      <a:r>
                        <a:rPr lang="en-US" sz="1400" baseline="0" dirty="0" smtClean="0"/>
                        <a:t> Interest Rate</a:t>
                      </a:r>
                      <a:endParaRPr lang="en-US" sz="1400" dirty="0"/>
                    </a:p>
                  </a:txBody>
                  <a:tcPr/>
                </a:tc>
                <a:tc>
                  <a:txBody>
                    <a:bodyPr/>
                    <a:lstStyle/>
                    <a:p>
                      <a:r>
                        <a:rPr lang="en-US" sz="1400" dirty="0" smtClean="0"/>
                        <a:t>Real Interest Rate</a:t>
                      </a:r>
                      <a:endParaRPr lang="en-US" sz="1400" dirty="0"/>
                    </a:p>
                  </a:txBody>
                  <a:tcPr/>
                </a:tc>
                <a:tc>
                  <a:txBody>
                    <a:bodyPr/>
                    <a:lstStyle/>
                    <a:p>
                      <a:r>
                        <a:rPr lang="en-US" sz="1400" dirty="0" smtClean="0"/>
                        <a:t>Winners/Losers</a:t>
                      </a:r>
                      <a:endParaRPr lang="en-US" sz="1400" dirty="0"/>
                    </a:p>
                  </a:txBody>
                  <a:tcPr/>
                </a:tc>
                <a:extLst>
                  <a:ext uri="{0D108BD9-81ED-4DB2-BD59-A6C34878D82A}">
                    <a16:rowId xmlns:a16="http://schemas.microsoft.com/office/drawing/2014/main" val="1323702590"/>
                  </a:ext>
                </a:extLst>
              </a:tr>
              <a:tr h="939128">
                <a:tc>
                  <a:txBody>
                    <a:bodyPr/>
                    <a:lstStyle/>
                    <a:p>
                      <a:r>
                        <a:rPr lang="en-US" sz="1400" dirty="0" smtClean="0"/>
                        <a:t>Expected/Anticipated</a:t>
                      </a:r>
                      <a:r>
                        <a:rPr lang="en-US" sz="1400" baseline="0" dirty="0" smtClean="0"/>
                        <a:t> Inflation</a:t>
                      </a:r>
                      <a:endParaRPr lang="en-US" sz="1400" dirty="0"/>
                    </a:p>
                  </a:txBody>
                  <a:tcPr/>
                </a:tc>
                <a:tc>
                  <a:txBody>
                    <a:bodyPr/>
                    <a:lstStyle/>
                    <a:p>
                      <a:r>
                        <a:rPr lang="en-US" sz="1400" dirty="0" smtClean="0"/>
                        <a:t>Changes</a:t>
                      </a:r>
                      <a:r>
                        <a:rPr lang="en-US" sz="1400" baseline="0" dirty="0" smtClean="0"/>
                        <a:t> </a:t>
                      </a:r>
                    </a:p>
                    <a:p>
                      <a:r>
                        <a:rPr lang="en-US" sz="1400" baseline="0" dirty="0" smtClean="0"/>
                        <a:t>- banks will expect the inflation and increase the NIR accordingly</a:t>
                      </a:r>
                      <a:endParaRPr lang="en-US" sz="1400" dirty="0"/>
                    </a:p>
                  </a:txBody>
                  <a:tcPr/>
                </a:tc>
                <a:tc>
                  <a:txBody>
                    <a:bodyPr/>
                    <a:lstStyle/>
                    <a:p>
                      <a:r>
                        <a:rPr lang="en-US" sz="1400" dirty="0" smtClean="0"/>
                        <a:t>Same</a:t>
                      </a:r>
                    </a:p>
                    <a:p>
                      <a:r>
                        <a:rPr lang="en-US" sz="1400" dirty="0" smtClean="0"/>
                        <a:t>-</a:t>
                      </a:r>
                      <a:r>
                        <a:rPr lang="en-US" sz="1400" baseline="0" dirty="0" smtClean="0"/>
                        <a:t> Because RIR = NIR – Inflation, and banks increase NIR to cancel out the inflation</a:t>
                      </a:r>
                      <a:endParaRPr lang="en-US" sz="1400" dirty="0"/>
                    </a:p>
                  </a:txBody>
                  <a:tcPr/>
                </a:tc>
                <a:tc>
                  <a:txBody>
                    <a:bodyPr/>
                    <a:lstStyle/>
                    <a:p>
                      <a:r>
                        <a:rPr lang="en-US" sz="1400" dirty="0" smtClean="0"/>
                        <a:t>No winners</a:t>
                      </a:r>
                      <a:r>
                        <a:rPr lang="en-US" sz="1400" baseline="0" dirty="0" smtClean="0"/>
                        <a:t> / losers </a:t>
                      </a:r>
                    </a:p>
                    <a:p>
                      <a:endParaRPr lang="en-US" sz="1400" dirty="0"/>
                    </a:p>
                  </a:txBody>
                  <a:tcPr/>
                </a:tc>
                <a:extLst>
                  <a:ext uri="{0D108BD9-81ED-4DB2-BD59-A6C34878D82A}">
                    <a16:rowId xmlns:a16="http://schemas.microsoft.com/office/drawing/2014/main" val="498019976"/>
                  </a:ext>
                </a:extLst>
              </a:tr>
              <a:tr h="1819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Unexpected/Unanticipated</a:t>
                      </a:r>
                      <a:r>
                        <a:rPr lang="en-US" sz="1400" baseline="0" dirty="0" smtClean="0"/>
                        <a:t> Inflation</a:t>
                      </a:r>
                      <a:endParaRPr lang="en-US" sz="1400" dirty="0" smtClean="0"/>
                    </a:p>
                    <a:p>
                      <a:endParaRPr lang="en-US" sz="1400" dirty="0"/>
                    </a:p>
                  </a:txBody>
                  <a:tcPr/>
                </a:tc>
                <a:tc>
                  <a:txBody>
                    <a:bodyPr/>
                    <a:lstStyle/>
                    <a:p>
                      <a:r>
                        <a:rPr lang="en-US" sz="1400" dirty="0" smtClean="0"/>
                        <a:t>Same</a:t>
                      </a:r>
                    </a:p>
                    <a:p>
                      <a:r>
                        <a:rPr lang="en-US" sz="1400" dirty="0" smtClean="0"/>
                        <a:t>-banks are ‘caught by surprise’ and can’t change the NIR (Note: we assume we are talking about fixed interest</a:t>
                      </a:r>
                      <a:r>
                        <a:rPr lang="en-US" sz="1400" baseline="0" dirty="0" smtClean="0"/>
                        <a:t> rates.)</a:t>
                      </a:r>
                      <a:endParaRPr lang="en-US" sz="1400" dirty="0"/>
                    </a:p>
                  </a:txBody>
                  <a:tcPr/>
                </a:tc>
                <a:tc>
                  <a:txBody>
                    <a:bodyPr/>
                    <a:lstStyle/>
                    <a:p>
                      <a:r>
                        <a:rPr lang="en-US" sz="1400" dirty="0" smtClean="0"/>
                        <a:t>Decreases</a:t>
                      </a:r>
                    </a:p>
                    <a:p>
                      <a:r>
                        <a:rPr lang="en-US" sz="1400" dirty="0" smtClean="0"/>
                        <a:t>- Because RIR</a:t>
                      </a:r>
                      <a:r>
                        <a:rPr lang="en-US" sz="1400" baseline="0" dirty="0" smtClean="0"/>
                        <a:t> = NIR – Inflation, and NIR is the same, so RIR </a:t>
                      </a:r>
                      <a:r>
                        <a:rPr lang="en-US" sz="1400" baseline="0" dirty="0" err="1" smtClean="0"/>
                        <a:t>dereases</a:t>
                      </a:r>
                      <a:r>
                        <a:rPr lang="en-US" sz="1400" baseline="0" dirty="0" smtClean="0"/>
                        <a:t>.</a:t>
                      </a:r>
                      <a:endParaRPr lang="en-US" sz="1400" dirty="0"/>
                    </a:p>
                  </a:txBody>
                  <a:tcPr/>
                </a:tc>
                <a:tc>
                  <a:txBody>
                    <a:bodyPr/>
                    <a:lstStyle/>
                    <a:p>
                      <a:pPr marL="285750" indent="-285750">
                        <a:buFont typeface="Arial" panose="020B0604020202020204" pitchFamily="34" charset="0"/>
                        <a:buChar char="•"/>
                      </a:pPr>
                      <a:r>
                        <a:rPr lang="en-US" sz="1400" dirty="0" smtClean="0"/>
                        <a:t>Lenders and savers lose (they are paid back with less valuable money)</a:t>
                      </a:r>
                    </a:p>
                    <a:p>
                      <a:pPr marL="285750" indent="-285750">
                        <a:buFont typeface="Arial" panose="020B0604020202020204" pitchFamily="34" charset="0"/>
                        <a:buChar char="•"/>
                      </a:pPr>
                      <a:r>
                        <a:rPr lang="en-US" sz="1400" dirty="0" smtClean="0"/>
                        <a:t>Borrowers</a:t>
                      </a:r>
                      <a:r>
                        <a:rPr lang="en-US" sz="1400" baseline="0" dirty="0" smtClean="0"/>
                        <a:t> gain</a:t>
                      </a:r>
                    </a:p>
                    <a:p>
                      <a:pPr marL="285750" indent="-285750">
                        <a:buFont typeface="Arial" panose="020B0604020202020204" pitchFamily="34" charset="0"/>
                        <a:buChar char="•"/>
                      </a:pPr>
                      <a:r>
                        <a:rPr lang="en-US" sz="1400" baseline="0" dirty="0" smtClean="0"/>
                        <a:t>(Note: if unexpected inflation is negative </a:t>
                      </a:r>
                      <a:r>
                        <a:rPr lang="en-US" sz="1400" baseline="0" dirty="0" err="1" smtClean="0"/>
                        <a:t>ie</a:t>
                      </a:r>
                      <a:r>
                        <a:rPr lang="en-US" sz="1400" baseline="0" dirty="0" smtClean="0"/>
                        <a:t>. Deflation, the borrowers lose and lenders gain)</a:t>
                      </a:r>
                      <a:endParaRPr lang="en-US" sz="1400" dirty="0" smtClean="0"/>
                    </a:p>
                  </a:txBody>
                  <a:tcPr/>
                </a:tc>
                <a:extLst>
                  <a:ext uri="{0D108BD9-81ED-4DB2-BD59-A6C34878D82A}">
                    <a16:rowId xmlns:a16="http://schemas.microsoft.com/office/drawing/2014/main" val="3267654435"/>
                  </a:ext>
                </a:extLst>
              </a:tr>
            </a:tbl>
          </a:graphicData>
        </a:graphic>
      </p:graphicFrame>
      <p:sp>
        <p:nvSpPr>
          <p:cNvPr id="6" name="Rectangle 5"/>
          <p:cNvSpPr/>
          <p:nvPr/>
        </p:nvSpPr>
        <p:spPr>
          <a:xfrm>
            <a:off x="1649506" y="5098540"/>
            <a:ext cx="9170894" cy="1323439"/>
          </a:xfrm>
          <a:prstGeom prst="rect">
            <a:avLst/>
          </a:prstGeom>
        </p:spPr>
        <p:txBody>
          <a:bodyPr wrap="square">
            <a:spAutoFit/>
          </a:bodyPr>
          <a:lstStyle/>
          <a:p>
            <a:r>
              <a:rPr lang="en-US" sz="2000" b="1" dirty="0" smtClean="0"/>
              <a:t>Real </a:t>
            </a:r>
            <a:r>
              <a:rPr lang="en-US" sz="2000" b="1" dirty="0"/>
              <a:t>Interest Rate = Nominal Interest Rate </a:t>
            </a:r>
            <a:r>
              <a:rPr lang="en-US" sz="2000" b="1" dirty="0" smtClean="0"/>
              <a:t>– Inflation</a:t>
            </a:r>
          </a:p>
          <a:p>
            <a:endParaRPr lang="en-US" sz="2000" b="1" dirty="0"/>
          </a:p>
          <a:p>
            <a:r>
              <a:rPr lang="en-US" sz="2000" b="1" dirty="0"/>
              <a:t>Actual Inflation = Expected Inflation + Unexpected Inflation</a:t>
            </a:r>
          </a:p>
          <a:p>
            <a:endParaRPr lang="en-US" sz="2000" b="1" dirty="0"/>
          </a:p>
        </p:txBody>
      </p:sp>
    </p:spTree>
    <p:extLst>
      <p:ext uri="{BB962C8B-B14F-4D97-AF65-F5344CB8AC3E}">
        <p14:creationId xmlns:p14="http://schemas.microsoft.com/office/powerpoint/2010/main" val="2128830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0"/>
            <a:r>
              <a:rPr lang="en-AU" b="1" dirty="0"/>
              <a:t>A lender will realize unexpected benefit when the</a:t>
            </a:r>
            <a:endParaRPr lang="en-US" dirty="0"/>
          </a:p>
          <a:p>
            <a:r>
              <a:rPr lang="en-AU" dirty="0"/>
              <a:t>(A) actual inflation rate is higher than the anticipated inflation rate</a:t>
            </a:r>
            <a:endParaRPr lang="en-US" dirty="0"/>
          </a:p>
          <a:p>
            <a:r>
              <a:rPr lang="en-AU" dirty="0"/>
              <a:t>(B) actual inflation rate is lower than the anticipated inflation rate</a:t>
            </a:r>
            <a:endParaRPr lang="en-US" dirty="0"/>
          </a:p>
          <a:p>
            <a:r>
              <a:rPr lang="en-AU" dirty="0"/>
              <a:t>(C) rate of interest is greater than the actual rate of inflation</a:t>
            </a:r>
            <a:endParaRPr lang="en-US" dirty="0"/>
          </a:p>
          <a:p>
            <a:r>
              <a:rPr lang="en-AU" dirty="0"/>
              <a:t>(D) rate of interest is less than the actual rate of inflation</a:t>
            </a:r>
            <a:endParaRPr lang="en-US" dirty="0"/>
          </a:p>
          <a:p>
            <a:r>
              <a:rPr lang="en-AU" dirty="0"/>
              <a:t>(E) rate of interest equals the actual rate of inflation</a:t>
            </a:r>
            <a:endParaRPr lang="en-US" dirty="0"/>
          </a:p>
          <a:p>
            <a:endParaRPr lang="en-US" dirty="0" smtClean="0"/>
          </a:p>
          <a:p>
            <a:r>
              <a:rPr lang="en-US" dirty="0" smtClean="0">
                <a:solidFill>
                  <a:srgbClr val="FF0000"/>
                </a:solidFill>
              </a:rPr>
              <a:t>Answer: </a:t>
            </a:r>
          </a:p>
          <a:p>
            <a:r>
              <a:rPr lang="en-US" dirty="0" smtClean="0">
                <a:solidFill>
                  <a:srgbClr val="FF0000"/>
                </a:solidFill>
              </a:rPr>
              <a:t>Actual Inflation = Expected Inflation + Unexpected Inflation</a:t>
            </a:r>
          </a:p>
          <a:p>
            <a:r>
              <a:rPr lang="en-US" dirty="0" smtClean="0">
                <a:solidFill>
                  <a:srgbClr val="FF0000"/>
                </a:solidFill>
              </a:rPr>
              <a:t>Lender gains when there is negative unexpected inflation (</a:t>
            </a:r>
            <a:r>
              <a:rPr lang="en-US" dirty="0" err="1" smtClean="0">
                <a:solidFill>
                  <a:srgbClr val="FF0000"/>
                </a:solidFill>
              </a:rPr>
              <a:t>ie</a:t>
            </a:r>
            <a:r>
              <a:rPr lang="en-US" dirty="0" smtClean="0">
                <a:solidFill>
                  <a:srgbClr val="FF0000"/>
                </a:solidFill>
              </a:rPr>
              <a:t>. Unexpected deflation). When Actual Inflation &lt; expected inflation, therefore unexpected inflation is negative. Therefore B</a:t>
            </a:r>
            <a:endParaRPr lang="en-US" dirty="0">
              <a:solidFill>
                <a:srgbClr val="FF0000"/>
              </a:solidFill>
            </a:endParaRPr>
          </a:p>
        </p:txBody>
      </p:sp>
    </p:spTree>
    <p:extLst>
      <p:ext uri="{BB962C8B-B14F-4D97-AF65-F5344CB8AC3E}">
        <p14:creationId xmlns:p14="http://schemas.microsoft.com/office/powerpoint/2010/main" val="26296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9" y="189635"/>
            <a:ext cx="7271327" cy="576984"/>
          </a:xfrm>
        </p:spPr>
        <p:txBody>
          <a:bodyPr>
            <a:normAutofit fontScale="90000"/>
          </a:bodyPr>
          <a:lstStyle/>
          <a:p>
            <a:r>
              <a:rPr lang="en-US" dirty="0" smtClean="0"/>
              <a:t>Fixed vs Variable Interest Rates</a:t>
            </a:r>
            <a:endParaRPr lang="en-US" dirty="0"/>
          </a:p>
        </p:txBody>
      </p:sp>
      <p:sp>
        <p:nvSpPr>
          <p:cNvPr id="3" name="Content Placeholder 2"/>
          <p:cNvSpPr>
            <a:spLocks noGrp="1"/>
          </p:cNvSpPr>
          <p:nvPr>
            <p:ph idx="1"/>
          </p:nvPr>
        </p:nvSpPr>
        <p:spPr>
          <a:xfrm>
            <a:off x="256309" y="1052944"/>
            <a:ext cx="7033839" cy="5523219"/>
          </a:xfrm>
        </p:spPr>
        <p:txBody>
          <a:bodyPr>
            <a:normAutofit fontScale="85000" lnSpcReduction="20000"/>
          </a:bodyPr>
          <a:lstStyle/>
          <a:p>
            <a:r>
              <a:rPr lang="en-US" dirty="0" smtClean="0"/>
              <a:t>When someone borrows money from a bank, the contract could have either a fixed or variable interest rate.</a:t>
            </a:r>
          </a:p>
          <a:p>
            <a:pPr lvl="1"/>
            <a:r>
              <a:rPr lang="en-US" dirty="0" smtClean="0"/>
              <a:t>Fixed = doesn’t change</a:t>
            </a:r>
          </a:p>
          <a:p>
            <a:pPr lvl="1"/>
            <a:r>
              <a:rPr lang="en-US" dirty="0" smtClean="0"/>
              <a:t>Variable = does change</a:t>
            </a:r>
          </a:p>
          <a:p>
            <a:r>
              <a:rPr lang="en-US" dirty="0" smtClean="0">
                <a:solidFill>
                  <a:srgbClr val="00B0F0"/>
                </a:solidFill>
              </a:rPr>
              <a:t>Fixed</a:t>
            </a:r>
            <a:r>
              <a:rPr lang="en-US" dirty="0" smtClean="0"/>
              <a:t> means that </a:t>
            </a:r>
            <a:r>
              <a:rPr lang="en-US" dirty="0" smtClean="0">
                <a:solidFill>
                  <a:srgbClr val="00B0F0"/>
                </a:solidFill>
              </a:rPr>
              <a:t>even if inflation goes up</a:t>
            </a:r>
            <a:r>
              <a:rPr lang="en-US" dirty="0" smtClean="0"/>
              <a:t> for example, the </a:t>
            </a:r>
            <a:r>
              <a:rPr lang="en-US" dirty="0" smtClean="0">
                <a:solidFill>
                  <a:srgbClr val="00B0F0"/>
                </a:solidFill>
              </a:rPr>
              <a:t>nominal interest rate will not change</a:t>
            </a:r>
            <a:r>
              <a:rPr lang="en-US" dirty="0" smtClean="0"/>
              <a:t>.</a:t>
            </a:r>
          </a:p>
          <a:p>
            <a:pPr lvl="1"/>
            <a:r>
              <a:rPr lang="en-US" dirty="0" smtClean="0"/>
              <a:t>Therefore if there is unexpected inflation, </a:t>
            </a:r>
            <a:r>
              <a:rPr lang="en-US" dirty="0" smtClean="0">
                <a:solidFill>
                  <a:srgbClr val="00B0F0"/>
                </a:solidFill>
              </a:rPr>
              <a:t>borrowers will gain</a:t>
            </a:r>
            <a:r>
              <a:rPr lang="en-US" dirty="0" smtClean="0"/>
              <a:t> and lenders (banks) will lose.</a:t>
            </a:r>
          </a:p>
          <a:p>
            <a:r>
              <a:rPr lang="en-US" dirty="0" smtClean="0">
                <a:solidFill>
                  <a:srgbClr val="00B050"/>
                </a:solidFill>
              </a:rPr>
              <a:t>Variable</a:t>
            </a:r>
            <a:r>
              <a:rPr lang="en-US" dirty="0" smtClean="0"/>
              <a:t> can mean many things, but in our course it typically means it will change with inflation. Therefore </a:t>
            </a:r>
            <a:r>
              <a:rPr lang="en-US" dirty="0" smtClean="0">
                <a:solidFill>
                  <a:srgbClr val="00B050"/>
                </a:solidFill>
              </a:rPr>
              <a:t>if inflation goes up</a:t>
            </a:r>
            <a:r>
              <a:rPr lang="en-US" dirty="0" smtClean="0"/>
              <a:t>, the </a:t>
            </a:r>
            <a:r>
              <a:rPr lang="en-US" dirty="0" smtClean="0">
                <a:solidFill>
                  <a:srgbClr val="00B050"/>
                </a:solidFill>
              </a:rPr>
              <a:t>nominal interest rate will also go up</a:t>
            </a:r>
            <a:r>
              <a:rPr lang="en-US" dirty="0" smtClean="0"/>
              <a:t>.</a:t>
            </a:r>
          </a:p>
          <a:p>
            <a:pPr lvl="1"/>
            <a:r>
              <a:rPr lang="en-US" dirty="0" smtClean="0"/>
              <a:t>Therefore there </a:t>
            </a:r>
            <a:r>
              <a:rPr lang="en-US" dirty="0" smtClean="0">
                <a:solidFill>
                  <a:srgbClr val="00B050"/>
                </a:solidFill>
              </a:rPr>
              <a:t>won’t be any winners or losers from inflation</a:t>
            </a:r>
            <a:r>
              <a:rPr lang="en-US" dirty="0" smtClean="0"/>
              <a:t>. </a:t>
            </a:r>
          </a:p>
          <a:p>
            <a:r>
              <a:rPr lang="en-US" dirty="0" smtClean="0"/>
              <a:t>However almost all questions in AP Macro will concern fixed interest rates. In the real world, variable interest rates are very common and they will vary based on different factors.</a:t>
            </a:r>
            <a:endParaRPr lang="en-US" dirty="0"/>
          </a:p>
        </p:txBody>
      </p:sp>
      <p:sp>
        <p:nvSpPr>
          <p:cNvPr id="4" name="TextBox 3"/>
          <p:cNvSpPr txBox="1"/>
          <p:nvPr/>
        </p:nvSpPr>
        <p:spPr>
          <a:xfrm>
            <a:off x="7527637" y="325586"/>
            <a:ext cx="4322618" cy="2092881"/>
          </a:xfrm>
          <a:prstGeom prst="rect">
            <a:avLst/>
          </a:prstGeom>
          <a:solidFill>
            <a:srgbClr val="FFFF00"/>
          </a:solidFill>
        </p:spPr>
        <p:txBody>
          <a:bodyPr wrap="square" rtlCol="0">
            <a:spAutoFit/>
          </a:bodyPr>
          <a:lstStyle/>
          <a:p>
            <a:r>
              <a:rPr lang="en-US" dirty="0" smtClean="0">
                <a:solidFill>
                  <a:srgbClr val="FF0000"/>
                </a:solidFill>
              </a:rPr>
              <a:t>Summary</a:t>
            </a:r>
          </a:p>
          <a:p>
            <a:r>
              <a:rPr lang="en-US" sz="1600" b="1" dirty="0" smtClean="0">
                <a:solidFill>
                  <a:srgbClr val="FF0000"/>
                </a:solidFill>
              </a:rPr>
              <a:t>Fixed interest rate – </a:t>
            </a:r>
            <a:r>
              <a:rPr lang="en-US" sz="1600" dirty="0" smtClean="0">
                <a:solidFill>
                  <a:srgbClr val="FF0000"/>
                </a:solidFill>
              </a:rPr>
              <a:t>NIR doesn't change if inflation goes up. Therefore borrowers gain with higher inflation. Most questions are about fixed interest rates.</a:t>
            </a:r>
          </a:p>
          <a:p>
            <a:r>
              <a:rPr lang="en-US" sz="1600" b="1" dirty="0" smtClean="0">
                <a:solidFill>
                  <a:srgbClr val="FF0000"/>
                </a:solidFill>
              </a:rPr>
              <a:t>Variable Interest Rate </a:t>
            </a:r>
            <a:r>
              <a:rPr lang="en-US" sz="1600" dirty="0" smtClean="0">
                <a:solidFill>
                  <a:srgbClr val="FF0000"/>
                </a:solidFill>
              </a:rPr>
              <a:t>– NIR will change if inflation goes up. Therefore borrowers/lenders won’t win or lose with higher inflation.</a:t>
            </a:r>
          </a:p>
        </p:txBody>
      </p:sp>
      <p:pic>
        <p:nvPicPr>
          <p:cNvPr id="8" name="Picture 7"/>
          <p:cNvPicPr>
            <a:picLocks noChangeAspect="1"/>
          </p:cNvPicPr>
          <p:nvPr/>
        </p:nvPicPr>
        <p:blipFill>
          <a:blip r:embed="rId2"/>
          <a:stretch>
            <a:fillRect/>
          </a:stretch>
        </p:blipFill>
        <p:spPr>
          <a:xfrm>
            <a:off x="7290148" y="2899050"/>
            <a:ext cx="4901851" cy="2649979"/>
          </a:xfrm>
          <a:prstGeom prst="rect">
            <a:avLst/>
          </a:prstGeom>
        </p:spPr>
      </p:pic>
    </p:spTree>
    <p:extLst>
      <p:ext uri="{BB962C8B-B14F-4D97-AF65-F5344CB8AC3E}">
        <p14:creationId xmlns:p14="http://schemas.microsoft.com/office/powerpoint/2010/main" val="333400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there is 2% unexpected inflation, with a FIXED interest rate, who wins and who losers in terms of borrowers and lenders?</a:t>
            </a:r>
          </a:p>
          <a:p>
            <a:pPr lvl="1"/>
            <a:r>
              <a:rPr lang="en-US" dirty="0" smtClean="0">
                <a:solidFill>
                  <a:srgbClr val="FF0000"/>
                </a:solidFill>
              </a:rPr>
              <a:t>Borrowers will gain, because the banks weren’t able to increase the nominal interest rate high enough. Therefore the real interest will be lower. (RIR = NIR – Inflation)</a:t>
            </a:r>
          </a:p>
          <a:p>
            <a:r>
              <a:rPr lang="en-US" dirty="0"/>
              <a:t>If there is 2% unexpected inflation, with a </a:t>
            </a:r>
            <a:r>
              <a:rPr lang="en-US" dirty="0" smtClean="0"/>
              <a:t>VARIABLE </a:t>
            </a:r>
            <a:r>
              <a:rPr lang="en-US" dirty="0"/>
              <a:t>interest rate, who wins and who losers in terms of borrowers and </a:t>
            </a:r>
            <a:r>
              <a:rPr lang="en-US" dirty="0" smtClean="0"/>
              <a:t>lenders?</a:t>
            </a:r>
          </a:p>
          <a:p>
            <a:pPr lvl="1"/>
            <a:r>
              <a:rPr lang="en-US" dirty="0" err="1" smtClean="0">
                <a:solidFill>
                  <a:srgbClr val="FF0000"/>
                </a:solidFill>
              </a:rPr>
              <a:t>Noone</a:t>
            </a:r>
            <a:r>
              <a:rPr lang="en-US" dirty="0">
                <a:solidFill>
                  <a:srgbClr val="FF0000"/>
                </a:solidFill>
              </a:rPr>
              <a:t> </a:t>
            </a:r>
            <a:r>
              <a:rPr lang="en-US" dirty="0" smtClean="0">
                <a:solidFill>
                  <a:srgbClr val="FF0000"/>
                </a:solidFill>
              </a:rPr>
              <a:t>will gain/lose because the nominal interest rate will adjust so that the real interest rate will remain the same.</a:t>
            </a:r>
            <a:endParaRPr lang="en-US" dirty="0">
              <a:solidFill>
                <a:srgbClr val="FF0000"/>
              </a:solidFill>
            </a:endParaRPr>
          </a:p>
        </p:txBody>
      </p:sp>
    </p:spTree>
    <p:extLst>
      <p:ext uri="{BB962C8B-B14F-4D97-AF65-F5344CB8AC3E}">
        <p14:creationId xmlns:p14="http://schemas.microsoft.com/office/powerpoint/2010/main" val="286920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numCol="2">
            <a:normAutofit fontScale="77500" lnSpcReduction="20000"/>
          </a:bodyPr>
          <a:lstStyle/>
          <a:p>
            <a:pPr>
              <a:buFont typeface="Wingdings" panose="05000000000000000000" pitchFamily="2" charset="2"/>
              <a:buChar char="q"/>
            </a:pPr>
            <a:r>
              <a:rPr lang="en-AU" dirty="0"/>
              <a:t>Unit </a:t>
            </a:r>
            <a:r>
              <a:rPr lang="en-AU" dirty="0" smtClean="0"/>
              <a:t>1</a:t>
            </a:r>
          </a:p>
          <a:p>
            <a:pPr lvl="1"/>
            <a:r>
              <a:rPr lang="en-AU" dirty="0" smtClean="0"/>
              <a:t>The PPC and trade</a:t>
            </a:r>
            <a:endParaRPr lang="en-AU" dirty="0"/>
          </a:p>
          <a:p>
            <a:pPr>
              <a:buFont typeface="Wingdings" panose="05000000000000000000" pitchFamily="2" charset="2"/>
              <a:buChar char="q"/>
            </a:pPr>
            <a:r>
              <a:rPr lang="en-AU" dirty="0" smtClean="0"/>
              <a:t>Unit 2</a:t>
            </a:r>
          </a:p>
          <a:p>
            <a:pPr lvl="1"/>
            <a:r>
              <a:rPr lang="en-AU" dirty="0" smtClean="0"/>
              <a:t>Price Indices – CPI and GDP Deflator</a:t>
            </a:r>
          </a:p>
          <a:p>
            <a:pPr lvl="1"/>
            <a:r>
              <a:rPr lang="en-AU" dirty="0" smtClean="0"/>
              <a:t>Tax brackets and inflation</a:t>
            </a:r>
            <a:endParaRPr lang="en-US" dirty="0"/>
          </a:p>
          <a:p>
            <a:pPr>
              <a:buFont typeface="Wingdings" panose="05000000000000000000" pitchFamily="2" charset="2"/>
              <a:buChar char="q"/>
            </a:pPr>
            <a:r>
              <a:rPr lang="en-AU" dirty="0" smtClean="0"/>
              <a:t>Unit </a:t>
            </a:r>
            <a:r>
              <a:rPr lang="en-AU" dirty="0"/>
              <a:t>3</a:t>
            </a:r>
            <a:endParaRPr lang="en-US" dirty="0"/>
          </a:p>
          <a:p>
            <a:pPr lvl="1"/>
            <a:r>
              <a:rPr lang="en-AU" dirty="0" smtClean="0"/>
              <a:t>Lump Sum Taxes</a:t>
            </a:r>
          </a:p>
          <a:p>
            <a:pPr lvl="1"/>
            <a:r>
              <a:rPr lang="en-AU" dirty="0" smtClean="0"/>
              <a:t>Depreciation</a:t>
            </a:r>
          </a:p>
          <a:p>
            <a:pPr lvl="1"/>
            <a:r>
              <a:rPr lang="en-AU" dirty="0" smtClean="0"/>
              <a:t>Income </a:t>
            </a:r>
            <a:r>
              <a:rPr lang="en-AU" dirty="0"/>
              <a:t>= Output</a:t>
            </a:r>
            <a:endParaRPr lang="en-US" dirty="0"/>
          </a:p>
          <a:p>
            <a:pPr lvl="1"/>
            <a:r>
              <a:rPr lang="en-AU" dirty="0"/>
              <a:t>Government Spending vs Government </a:t>
            </a:r>
            <a:r>
              <a:rPr lang="en-AU" dirty="0" smtClean="0"/>
              <a:t>expenditure</a:t>
            </a:r>
          </a:p>
          <a:p>
            <a:pPr lvl="1"/>
            <a:r>
              <a:rPr lang="en-AU" dirty="0" smtClean="0"/>
              <a:t>Policy vs Policy Action</a:t>
            </a:r>
            <a:endParaRPr lang="en-US" dirty="0"/>
          </a:p>
          <a:p>
            <a:pPr lvl="1"/>
            <a:r>
              <a:rPr lang="en-AU" dirty="0"/>
              <a:t>Inflationary </a:t>
            </a:r>
            <a:r>
              <a:rPr lang="en-AU" dirty="0" smtClean="0"/>
              <a:t>expectations</a:t>
            </a:r>
          </a:p>
          <a:p>
            <a:pPr lvl="1"/>
            <a:r>
              <a:rPr lang="en-AU" dirty="0"/>
              <a:t>Rational Expectations </a:t>
            </a:r>
            <a:r>
              <a:rPr lang="en-AU" dirty="0" smtClean="0"/>
              <a:t>Theory</a:t>
            </a:r>
            <a:endParaRPr lang="en-US" dirty="0"/>
          </a:p>
          <a:p>
            <a:pPr lvl="1"/>
            <a:r>
              <a:rPr lang="en-AU" dirty="0" err="1"/>
              <a:t>Laffer</a:t>
            </a:r>
            <a:r>
              <a:rPr lang="en-AU" dirty="0"/>
              <a:t> </a:t>
            </a:r>
            <a:r>
              <a:rPr lang="en-AU" dirty="0" smtClean="0"/>
              <a:t>Curve</a:t>
            </a:r>
          </a:p>
          <a:p>
            <a:pPr lvl="1"/>
            <a:r>
              <a:rPr lang="en-AU" dirty="0" smtClean="0"/>
              <a:t>Automatic Stabilizers</a:t>
            </a:r>
          </a:p>
          <a:p>
            <a:pPr lvl="2"/>
            <a:r>
              <a:rPr lang="en-AU" dirty="0" smtClean="0"/>
              <a:t>It is fiscal policy</a:t>
            </a:r>
            <a:endParaRPr lang="en-US" dirty="0"/>
          </a:p>
          <a:p>
            <a:pPr>
              <a:buFont typeface="Wingdings" panose="05000000000000000000" pitchFamily="2" charset="2"/>
              <a:buChar char="q"/>
            </a:pPr>
            <a:r>
              <a:rPr lang="en-AU" dirty="0"/>
              <a:t> </a:t>
            </a:r>
            <a:r>
              <a:rPr lang="en-AU" dirty="0" smtClean="0"/>
              <a:t>Unit </a:t>
            </a:r>
            <a:r>
              <a:rPr lang="en-AU" dirty="0"/>
              <a:t>4</a:t>
            </a:r>
            <a:endParaRPr lang="en-US" dirty="0"/>
          </a:p>
          <a:p>
            <a:pPr lvl="1"/>
            <a:r>
              <a:rPr lang="en-AU" dirty="0"/>
              <a:t>Barter economy, double coincidence of wants</a:t>
            </a:r>
            <a:endParaRPr lang="en-US" dirty="0"/>
          </a:p>
          <a:p>
            <a:pPr lvl="1"/>
            <a:r>
              <a:rPr lang="en-AU" dirty="0"/>
              <a:t>Investment sensitivity</a:t>
            </a:r>
            <a:endParaRPr lang="en-US" dirty="0"/>
          </a:p>
          <a:p>
            <a:pPr lvl="1"/>
            <a:r>
              <a:rPr lang="en-AU" dirty="0"/>
              <a:t>Interest Rates are connected, how exactly? </a:t>
            </a:r>
            <a:endParaRPr lang="en-US" dirty="0"/>
          </a:p>
          <a:p>
            <a:pPr>
              <a:buFont typeface="Wingdings" panose="05000000000000000000" pitchFamily="2" charset="2"/>
              <a:buChar char="q"/>
            </a:pPr>
            <a:r>
              <a:rPr lang="en-AU" dirty="0"/>
              <a:t> </a:t>
            </a:r>
            <a:r>
              <a:rPr lang="en-AU" dirty="0" smtClean="0"/>
              <a:t>Unit </a:t>
            </a:r>
            <a:r>
              <a:rPr lang="en-AU" dirty="0"/>
              <a:t>5</a:t>
            </a:r>
            <a:endParaRPr lang="en-US" dirty="0"/>
          </a:p>
          <a:p>
            <a:pPr lvl="1"/>
            <a:r>
              <a:rPr lang="en-AU" dirty="0"/>
              <a:t>Differences in time between tax, expenditure and money supply</a:t>
            </a:r>
            <a:endParaRPr lang="en-US" dirty="0"/>
          </a:p>
          <a:p>
            <a:pPr lvl="1"/>
            <a:r>
              <a:rPr lang="en-AU" dirty="0"/>
              <a:t> </a:t>
            </a:r>
            <a:r>
              <a:rPr lang="en-AU" dirty="0" smtClean="0"/>
              <a:t>Monetary </a:t>
            </a:r>
            <a:r>
              <a:rPr lang="en-AU" dirty="0"/>
              <a:t>rule </a:t>
            </a:r>
            <a:r>
              <a:rPr lang="en-AU" dirty="0" err="1"/>
              <a:t>ie</a:t>
            </a:r>
            <a:r>
              <a:rPr lang="en-AU" dirty="0"/>
              <a:t>. </a:t>
            </a:r>
            <a:r>
              <a:rPr lang="en-AU" dirty="0" smtClean="0"/>
              <a:t>Monetarism</a:t>
            </a:r>
          </a:p>
          <a:p>
            <a:pPr lvl="1"/>
            <a:r>
              <a:rPr lang="en-AU" dirty="0" smtClean="0"/>
              <a:t>Keynesian vs Classical vs Monetarism</a:t>
            </a:r>
            <a:endParaRPr lang="en-US" dirty="0"/>
          </a:p>
          <a:p>
            <a:pPr>
              <a:buFont typeface="Wingdings" panose="05000000000000000000" pitchFamily="2" charset="2"/>
              <a:buChar char="q"/>
            </a:pPr>
            <a:r>
              <a:rPr lang="en-AU" dirty="0"/>
              <a:t> </a:t>
            </a:r>
            <a:r>
              <a:rPr lang="en-AU" dirty="0" smtClean="0"/>
              <a:t>Unit </a:t>
            </a:r>
            <a:r>
              <a:rPr lang="en-AU" dirty="0"/>
              <a:t>6</a:t>
            </a:r>
            <a:endParaRPr lang="en-US" dirty="0"/>
          </a:p>
          <a:p>
            <a:pPr lvl="1"/>
            <a:r>
              <a:rPr lang="en-AU" dirty="0"/>
              <a:t>Net capital inflows (capital inflows – capital outflows</a:t>
            </a:r>
            <a:r>
              <a:rPr lang="en-AU" dirty="0" smtClean="0"/>
              <a:t>)</a:t>
            </a:r>
            <a:endParaRPr lang="en-US" dirty="0"/>
          </a:p>
        </p:txBody>
      </p:sp>
    </p:spTree>
    <p:extLst>
      <p:ext uri="{BB962C8B-B14F-4D97-AF65-F5344CB8AC3E}">
        <p14:creationId xmlns:p14="http://schemas.microsoft.com/office/powerpoint/2010/main" val="277499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Tax brackets and Inflation</a:t>
            </a:r>
            <a:endParaRPr lang="en-US" dirty="0"/>
          </a:p>
        </p:txBody>
      </p:sp>
      <p:sp>
        <p:nvSpPr>
          <p:cNvPr id="3" name="Content Placeholder 2"/>
          <p:cNvSpPr>
            <a:spLocks noGrp="1"/>
          </p:cNvSpPr>
          <p:nvPr>
            <p:ph idx="1"/>
          </p:nvPr>
        </p:nvSpPr>
        <p:spPr>
          <a:xfrm>
            <a:off x="667871" y="1538755"/>
            <a:ext cx="6925235" cy="4351338"/>
          </a:xfrm>
        </p:spPr>
        <p:txBody>
          <a:bodyPr>
            <a:normAutofit fontScale="77500" lnSpcReduction="20000"/>
          </a:bodyPr>
          <a:lstStyle/>
          <a:p>
            <a:r>
              <a:rPr lang="en-US" dirty="0" smtClean="0"/>
              <a:t>We had briefly covered the three types of tax systems: regressive, proportional, progressive.</a:t>
            </a:r>
          </a:p>
          <a:p>
            <a:r>
              <a:rPr lang="en-US" dirty="0" smtClean="0"/>
              <a:t>The </a:t>
            </a:r>
            <a:r>
              <a:rPr lang="en-US" dirty="0" smtClean="0">
                <a:solidFill>
                  <a:srgbClr val="00B0F0"/>
                </a:solidFill>
              </a:rPr>
              <a:t>US system</a:t>
            </a:r>
            <a:r>
              <a:rPr lang="en-US" dirty="0" smtClean="0"/>
              <a:t>, and many others have a </a:t>
            </a:r>
            <a:r>
              <a:rPr lang="en-US" dirty="0">
                <a:solidFill>
                  <a:srgbClr val="00B0F0"/>
                </a:solidFill>
              </a:rPr>
              <a:t>progressive system</a:t>
            </a:r>
            <a:r>
              <a:rPr lang="en-US" dirty="0" smtClean="0"/>
              <a:t> where </a:t>
            </a:r>
            <a:r>
              <a:rPr lang="en-US" dirty="0">
                <a:solidFill>
                  <a:srgbClr val="00B0F0"/>
                </a:solidFill>
              </a:rPr>
              <a:t>people earning more income pay a higher percentage of tax</a:t>
            </a:r>
            <a:r>
              <a:rPr lang="en-US" dirty="0" smtClean="0"/>
              <a:t>.</a:t>
            </a:r>
          </a:p>
          <a:p>
            <a:pPr lvl="1"/>
            <a:r>
              <a:rPr lang="en-US" dirty="0" smtClean="0"/>
              <a:t>These are often referred to as ‘</a:t>
            </a:r>
            <a:r>
              <a:rPr lang="en-US" dirty="0">
                <a:solidFill>
                  <a:srgbClr val="00B0F0"/>
                </a:solidFill>
              </a:rPr>
              <a:t>tax brackets</a:t>
            </a:r>
            <a:r>
              <a:rPr lang="en-US" dirty="0" smtClean="0"/>
              <a:t>’. </a:t>
            </a:r>
            <a:r>
              <a:rPr lang="en-US" dirty="0" err="1" smtClean="0"/>
              <a:t>Ie</a:t>
            </a:r>
            <a:r>
              <a:rPr lang="en-US" dirty="0" smtClean="0"/>
              <a:t>. If you go from earing $50,000 to $100,000 you may have gone from the 30% tax bracket to the 35% tax bracket.</a:t>
            </a:r>
          </a:p>
          <a:p>
            <a:r>
              <a:rPr lang="en-US" dirty="0" smtClean="0"/>
              <a:t>When we have </a:t>
            </a:r>
            <a:r>
              <a:rPr lang="en-US" dirty="0">
                <a:solidFill>
                  <a:srgbClr val="00B0F0"/>
                </a:solidFill>
              </a:rPr>
              <a:t>inflation</a:t>
            </a:r>
            <a:r>
              <a:rPr lang="en-US" dirty="0" smtClean="0"/>
              <a:t>, people end up in </a:t>
            </a:r>
            <a:r>
              <a:rPr lang="en-US" dirty="0">
                <a:solidFill>
                  <a:srgbClr val="00B0F0"/>
                </a:solidFill>
              </a:rPr>
              <a:t>higher tax brackets</a:t>
            </a:r>
            <a:r>
              <a:rPr lang="en-US" dirty="0" smtClean="0"/>
              <a:t>. However this can be a problem if people’s </a:t>
            </a:r>
            <a:r>
              <a:rPr lang="en-US" dirty="0">
                <a:solidFill>
                  <a:srgbClr val="00B0F0"/>
                </a:solidFill>
              </a:rPr>
              <a:t>nominal income has gone up but their real income has not</a:t>
            </a:r>
            <a:r>
              <a:rPr lang="en-US" dirty="0" smtClean="0"/>
              <a:t>. In this case, their real tax has actually increased because they are </a:t>
            </a:r>
            <a:r>
              <a:rPr lang="en-US" dirty="0">
                <a:solidFill>
                  <a:srgbClr val="00B0F0"/>
                </a:solidFill>
              </a:rPr>
              <a:t>paying a higher tax percentage</a:t>
            </a:r>
            <a:r>
              <a:rPr lang="en-US" dirty="0" smtClean="0"/>
              <a:t>!</a:t>
            </a:r>
          </a:p>
          <a:p>
            <a:r>
              <a:rPr lang="en-US" dirty="0" smtClean="0"/>
              <a:t>Therefore, </a:t>
            </a:r>
            <a:r>
              <a:rPr lang="en-US" dirty="0">
                <a:solidFill>
                  <a:srgbClr val="00B0F0"/>
                </a:solidFill>
              </a:rPr>
              <a:t>inflation can impose a higher tax burden </a:t>
            </a:r>
            <a:r>
              <a:rPr lang="en-US" dirty="0" smtClean="0"/>
              <a:t>on people and so they are ‘</a:t>
            </a:r>
            <a:r>
              <a:rPr lang="en-US" dirty="0">
                <a:solidFill>
                  <a:srgbClr val="00B0F0"/>
                </a:solidFill>
              </a:rPr>
              <a:t>losers</a:t>
            </a:r>
            <a:r>
              <a:rPr lang="en-US" dirty="0" smtClean="0"/>
              <a:t>’ from inflation (in addition to other costs of inflation).</a:t>
            </a:r>
            <a:endParaRPr lang="en-US" dirty="0"/>
          </a:p>
        </p:txBody>
      </p:sp>
      <p:pic>
        <p:nvPicPr>
          <p:cNvPr id="4" name="Picture 3"/>
          <p:cNvPicPr>
            <a:picLocks noChangeAspect="1"/>
          </p:cNvPicPr>
          <p:nvPr/>
        </p:nvPicPr>
        <p:blipFill>
          <a:blip r:embed="rId2"/>
          <a:stretch>
            <a:fillRect/>
          </a:stretch>
        </p:blipFill>
        <p:spPr>
          <a:xfrm>
            <a:off x="7763435" y="1611697"/>
            <a:ext cx="4363059" cy="3867690"/>
          </a:xfrm>
          <a:prstGeom prst="rect">
            <a:avLst/>
          </a:prstGeom>
        </p:spPr>
      </p:pic>
      <p:sp>
        <p:nvSpPr>
          <p:cNvPr id="5" name="TextBox 4"/>
          <p:cNvSpPr txBox="1"/>
          <p:nvPr/>
        </p:nvSpPr>
        <p:spPr>
          <a:xfrm>
            <a:off x="8095129" y="5629835"/>
            <a:ext cx="3334871" cy="738664"/>
          </a:xfrm>
          <a:prstGeom prst="rect">
            <a:avLst/>
          </a:prstGeom>
          <a:noFill/>
        </p:spPr>
        <p:txBody>
          <a:bodyPr wrap="square" rtlCol="0">
            <a:spAutoFit/>
          </a:bodyPr>
          <a:lstStyle/>
          <a:p>
            <a:r>
              <a:rPr lang="en-US" sz="1400" dirty="0" smtClean="0"/>
              <a:t>If nominal wages go up, more people will move into a higher bracket, causing a higher percentage of tax to be paid. </a:t>
            </a:r>
            <a:endParaRPr lang="en-US" sz="1400" dirty="0"/>
          </a:p>
        </p:txBody>
      </p:sp>
      <p:sp>
        <p:nvSpPr>
          <p:cNvPr id="6" name="TextBox 5"/>
          <p:cNvSpPr txBox="1"/>
          <p:nvPr/>
        </p:nvSpPr>
        <p:spPr>
          <a:xfrm>
            <a:off x="8256494" y="179294"/>
            <a:ext cx="3675530" cy="1107996"/>
          </a:xfrm>
          <a:prstGeom prst="rect">
            <a:avLst/>
          </a:prstGeom>
          <a:solidFill>
            <a:srgbClr val="FFFF00"/>
          </a:solidFill>
        </p:spPr>
        <p:txBody>
          <a:bodyPr wrap="square" rtlCol="0">
            <a:spAutoFit/>
          </a:bodyPr>
          <a:lstStyle/>
          <a:p>
            <a:r>
              <a:rPr lang="en-US" dirty="0" smtClean="0">
                <a:solidFill>
                  <a:srgbClr val="FF0000"/>
                </a:solidFill>
              </a:rPr>
              <a:t>Summary</a:t>
            </a:r>
          </a:p>
          <a:p>
            <a:r>
              <a:rPr lang="en-US" sz="1600" dirty="0" smtClean="0">
                <a:solidFill>
                  <a:srgbClr val="FF0000"/>
                </a:solidFill>
              </a:rPr>
              <a:t>Inflation pushes people into higher tax brackets which increases their tax burden (in a progressive tax system).</a:t>
            </a:r>
            <a:endParaRPr lang="en-US" sz="1600" dirty="0">
              <a:solidFill>
                <a:srgbClr val="FF0000"/>
              </a:solidFill>
            </a:endParaRPr>
          </a:p>
        </p:txBody>
      </p:sp>
    </p:spTree>
    <p:extLst>
      <p:ext uri="{BB962C8B-B14F-4D97-AF65-F5344CB8AC3E}">
        <p14:creationId xmlns:p14="http://schemas.microsoft.com/office/powerpoint/2010/main" val="2504436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you earn more, what often happens to the percentage of tax that you pay? What does this have to do with tax brackets.</a:t>
            </a:r>
          </a:p>
          <a:p>
            <a:r>
              <a:rPr lang="en-US" dirty="0" smtClean="0">
                <a:solidFill>
                  <a:srgbClr val="FF0000"/>
                </a:solidFill>
              </a:rPr>
              <a:t>You generally pay a higher percentage of tax (progressive tax system), meaning you are in a higher tax bracket.</a:t>
            </a:r>
            <a:endParaRPr lang="en-US" dirty="0">
              <a:solidFill>
                <a:srgbClr val="FF0000"/>
              </a:solidFill>
            </a:endParaRPr>
          </a:p>
        </p:txBody>
      </p:sp>
    </p:spTree>
    <p:extLst>
      <p:ext uri="{BB962C8B-B14F-4D97-AF65-F5344CB8AC3E}">
        <p14:creationId xmlns:p14="http://schemas.microsoft.com/office/powerpoint/2010/main" val="246436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 Random Topics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765035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Lump Sum Taxes</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Lump sum taxes are taxes that everyone must pay the same amount. </a:t>
            </a:r>
          </a:p>
          <a:p>
            <a:r>
              <a:rPr lang="en-US" dirty="0" err="1" smtClean="0"/>
              <a:t>Eg</a:t>
            </a:r>
            <a:r>
              <a:rPr lang="en-US" dirty="0" smtClean="0"/>
              <a:t>. Every single person must pay $1000 tax.</a:t>
            </a:r>
          </a:p>
          <a:p>
            <a:pPr lvl="1"/>
            <a:r>
              <a:rPr lang="en-US" dirty="0" smtClean="0"/>
              <a:t>A millionaire will pay $1000.</a:t>
            </a:r>
          </a:p>
          <a:p>
            <a:pPr lvl="1"/>
            <a:r>
              <a:rPr lang="en-US" dirty="0" smtClean="0"/>
              <a:t>A poor person will also pay $1000.</a:t>
            </a:r>
          </a:p>
          <a:p>
            <a:pPr lvl="1"/>
            <a:r>
              <a:rPr lang="en-US" dirty="0" smtClean="0"/>
              <a:t>A person who buys a lot of goods and services pays $1000.</a:t>
            </a:r>
          </a:p>
          <a:p>
            <a:pPr lvl="1"/>
            <a:r>
              <a:rPr lang="en-US" dirty="0" smtClean="0"/>
              <a:t>A retired person pays $1000.</a:t>
            </a:r>
          </a:p>
          <a:p>
            <a:pPr lvl="1"/>
            <a:r>
              <a:rPr lang="en-US" dirty="0" smtClean="0"/>
              <a:t>Everyone pays $1000.</a:t>
            </a:r>
          </a:p>
          <a:p>
            <a:r>
              <a:rPr lang="en-US" dirty="0" smtClean="0"/>
              <a:t>This type of tax almost never occurs in the real world.</a:t>
            </a:r>
          </a:p>
          <a:p>
            <a:pPr lvl="1"/>
            <a:r>
              <a:rPr lang="en-US" dirty="0" smtClean="0"/>
              <a:t>Usually wealthy people pay higher tax.</a:t>
            </a:r>
          </a:p>
          <a:p>
            <a:pPr lvl="1"/>
            <a:r>
              <a:rPr lang="en-US" dirty="0" smtClean="0"/>
              <a:t>People also pay tax when they buy things, and so those who buy more pay higher taxes.</a:t>
            </a:r>
          </a:p>
          <a:p>
            <a:r>
              <a:rPr lang="en-US" dirty="0" smtClean="0"/>
              <a:t>The </a:t>
            </a:r>
            <a:r>
              <a:rPr lang="en-US" dirty="0" smtClean="0">
                <a:solidFill>
                  <a:srgbClr val="00B0F0"/>
                </a:solidFill>
              </a:rPr>
              <a:t>purpose of the lump sum tax is often to simplify a question</a:t>
            </a:r>
            <a:r>
              <a:rPr lang="en-US" dirty="0" smtClean="0"/>
              <a:t>. It is a way of saying, don’t worry about the effects of tax on this question, and just focus on the other part of the question! </a:t>
            </a:r>
            <a:endParaRPr lang="en-US" dirty="0"/>
          </a:p>
        </p:txBody>
      </p:sp>
    </p:spTree>
    <p:extLst>
      <p:ext uri="{BB962C8B-B14F-4D97-AF65-F5344CB8AC3E}">
        <p14:creationId xmlns:p14="http://schemas.microsoft.com/office/powerpoint/2010/main" val="153718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30" y="73497"/>
            <a:ext cx="7606552" cy="1325563"/>
          </a:xfrm>
        </p:spPr>
        <p:txBody>
          <a:bodyPr/>
          <a:lstStyle/>
          <a:p>
            <a:r>
              <a:rPr lang="en-US" dirty="0" smtClean="0"/>
              <a:t>Income = Output = Expenditure</a:t>
            </a:r>
            <a:endParaRPr lang="en-US" dirty="0"/>
          </a:p>
        </p:txBody>
      </p:sp>
      <p:sp>
        <p:nvSpPr>
          <p:cNvPr id="3" name="Content Placeholder 2"/>
          <p:cNvSpPr>
            <a:spLocks noGrp="1"/>
          </p:cNvSpPr>
          <p:nvPr>
            <p:ph idx="1"/>
          </p:nvPr>
        </p:nvSpPr>
        <p:spPr>
          <a:xfrm>
            <a:off x="425823" y="1753907"/>
            <a:ext cx="5750859" cy="4351338"/>
          </a:xfrm>
        </p:spPr>
        <p:txBody>
          <a:bodyPr>
            <a:normAutofit fontScale="92500" lnSpcReduction="10000"/>
          </a:bodyPr>
          <a:lstStyle/>
          <a:p>
            <a:r>
              <a:rPr lang="en-US" dirty="0" smtClean="0"/>
              <a:t>There are three </a:t>
            </a:r>
            <a:r>
              <a:rPr lang="en-US" dirty="0" smtClean="0">
                <a:solidFill>
                  <a:srgbClr val="00B0F0"/>
                </a:solidFill>
              </a:rPr>
              <a:t>methods of calculating GDP</a:t>
            </a:r>
            <a:r>
              <a:rPr lang="en-US" dirty="0" smtClean="0"/>
              <a:t>.</a:t>
            </a:r>
          </a:p>
          <a:p>
            <a:pPr lvl="1"/>
            <a:r>
              <a:rPr lang="en-US" dirty="0" smtClean="0"/>
              <a:t>Expenditure Method = C+I+G+(X-M)</a:t>
            </a:r>
          </a:p>
          <a:p>
            <a:pPr lvl="1"/>
            <a:r>
              <a:rPr lang="en-US" dirty="0" smtClean="0">
                <a:solidFill>
                  <a:srgbClr val="00B0F0"/>
                </a:solidFill>
              </a:rPr>
              <a:t>Income Method</a:t>
            </a:r>
            <a:r>
              <a:rPr lang="en-US" dirty="0" smtClean="0"/>
              <a:t> (All wages, rent, interest, profits)</a:t>
            </a:r>
          </a:p>
          <a:p>
            <a:pPr lvl="1"/>
            <a:r>
              <a:rPr lang="en-US" dirty="0" smtClean="0"/>
              <a:t>Value Added Method</a:t>
            </a:r>
          </a:p>
          <a:p>
            <a:r>
              <a:rPr lang="en-US" dirty="0" smtClean="0"/>
              <a:t>Because the income method is equal to the expenditure method, therefore </a:t>
            </a:r>
            <a:r>
              <a:rPr lang="en-US" dirty="0" smtClean="0">
                <a:solidFill>
                  <a:srgbClr val="00B0F0"/>
                </a:solidFill>
              </a:rPr>
              <a:t>what we produce is equal to what we earn</a:t>
            </a:r>
            <a:r>
              <a:rPr lang="en-US" dirty="0" smtClean="0"/>
              <a:t>.</a:t>
            </a:r>
          </a:p>
          <a:p>
            <a:pPr lvl="1"/>
            <a:r>
              <a:rPr lang="en-US" dirty="0" smtClean="0"/>
              <a:t>When we produce something we sell it! Therefore everything produced creates income.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6385" y="1399060"/>
            <a:ext cx="5144218" cy="3934374"/>
          </a:xfrm>
          <a:prstGeom prst="rect">
            <a:avLst/>
          </a:prstGeom>
        </p:spPr>
      </p:pic>
      <p:sp>
        <p:nvSpPr>
          <p:cNvPr id="5" name="TextBox 4"/>
          <p:cNvSpPr txBox="1"/>
          <p:nvPr/>
        </p:nvSpPr>
        <p:spPr>
          <a:xfrm>
            <a:off x="10327341" y="4867835"/>
            <a:ext cx="1457526" cy="646331"/>
          </a:xfrm>
          <a:prstGeom prst="rect">
            <a:avLst/>
          </a:prstGeom>
          <a:noFill/>
        </p:spPr>
        <p:txBody>
          <a:bodyPr wrap="square" rtlCol="0">
            <a:spAutoFit/>
          </a:bodyPr>
          <a:lstStyle/>
          <a:p>
            <a:r>
              <a:rPr lang="en-US" dirty="0" smtClean="0">
                <a:solidFill>
                  <a:srgbClr val="FF0000"/>
                </a:solidFill>
              </a:rPr>
              <a:t>Real Income</a:t>
            </a:r>
          </a:p>
          <a:p>
            <a:r>
              <a:rPr lang="en-US" dirty="0" smtClean="0">
                <a:solidFill>
                  <a:srgbClr val="FF0000"/>
                </a:solidFill>
              </a:rPr>
              <a:t>Real GDP</a:t>
            </a:r>
          </a:p>
        </p:txBody>
      </p:sp>
      <p:sp>
        <p:nvSpPr>
          <p:cNvPr id="6" name="TextBox 5"/>
          <p:cNvSpPr txBox="1"/>
          <p:nvPr/>
        </p:nvSpPr>
        <p:spPr>
          <a:xfrm>
            <a:off x="8175812" y="107576"/>
            <a:ext cx="3609055" cy="1107996"/>
          </a:xfrm>
          <a:prstGeom prst="rect">
            <a:avLst/>
          </a:prstGeom>
          <a:solidFill>
            <a:srgbClr val="FFFF00"/>
          </a:solidFill>
        </p:spPr>
        <p:txBody>
          <a:bodyPr wrap="square" rtlCol="0">
            <a:spAutoFit/>
          </a:bodyPr>
          <a:lstStyle/>
          <a:p>
            <a:r>
              <a:rPr lang="en-US" dirty="0" smtClean="0">
                <a:solidFill>
                  <a:srgbClr val="FF0000"/>
                </a:solidFill>
              </a:rPr>
              <a:t>Summary</a:t>
            </a:r>
          </a:p>
          <a:p>
            <a:r>
              <a:rPr lang="en-US" sz="1600" dirty="0" smtClean="0">
                <a:solidFill>
                  <a:srgbClr val="FF0000"/>
                </a:solidFill>
              </a:rPr>
              <a:t>Income is the same as output, therefore both can be represented on the X axis of the AD/AS graph. </a:t>
            </a:r>
            <a:endParaRPr lang="en-US" sz="1600" dirty="0">
              <a:solidFill>
                <a:srgbClr val="FF0000"/>
              </a:solidFill>
            </a:endParaRPr>
          </a:p>
        </p:txBody>
      </p:sp>
    </p:spTree>
    <p:extLst>
      <p:ext uri="{BB962C8B-B14F-4D97-AF65-F5344CB8AC3E}">
        <p14:creationId xmlns:p14="http://schemas.microsoft.com/office/powerpoint/2010/main" val="807554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real total production in the economy in one year is equal to $5 billion, what is the real income?</a:t>
            </a:r>
          </a:p>
          <a:p>
            <a:r>
              <a:rPr lang="en-US" dirty="0" smtClean="0">
                <a:solidFill>
                  <a:srgbClr val="FF0000"/>
                </a:solidFill>
              </a:rPr>
              <a:t>Also $5 Billion, because real output = RGDP = real income. </a:t>
            </a:r>
            <a:endParaRPr lang="en-US" dirty="0">
              <a:solidFill>
                <a:srgbClr val="FF0000"/>
              </a:solidFill>
            </a:endParaRPr>
          </a:p>
        </p:txBody>
      </p:sp>
    </p:spTree>
    <p:extLst>
      <p:ext uri="{BB962C8B-B14F-4D97-AF65-F5344CB8AC3E}">
        <p14:creationId xmlns:p14="http://schemas.microsoft.com/office/powerpoint/2010/main" val="222391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Spending vs Government Expenditures</a:t>
            </a:r>
            <a:endParaRPr lang="en-US" dirty="0"/>
          </a:p>
        </p:txBody>
      </p:sp>
      <p:sp>
        <p:nvSpPr>
          <p:cNvPr id="3" name="Content Placeholder 2"/>
          <p:cNvSpPr>
            <a:spLocks noGrp="1"/>
          </p:cNvSpPr>
          <p:nvPr>
            <p:ph idx="1"/>
          </p:nvPr>
        </p:nvSpPr>
        <p:spPr>
          <a:xfrm>
            <a:off x="218768" y="1766631"/>
            <a:ext cx="6752303" cy="3985240"/>
          </a:xfrm>
        </p:spPr>
        <p:txBody>
          <a:bodyPr>
            <a:normAutofit fontScale="92500"/>
          </a:bodyPr>
          <a:lstStyle/>
          <a:p>
            <a:r>
              <a:rPr lang="en-US" dirty="0" smtClean="0">
                <a:solidFill>
                  <a:srgbClr val="00B0F0"/>
                </a:solidFill>
              </a:rPr>
              <a:t>Government expenditures </a:t>
            </a:r>
            <a:r>
              <a:rPr lang="en-US" dirty="0" smtClean="0"/>
              <a:t>= All government spending of money</a:t>
            </a:r>
          </a:p>
          <a:p>
            <a:pPr lvl="1"/>
            <a:r>
              <a:rPr lang="en-US" dirty="0" smtClean="0">
                <a:solidFill>
                  <a:srgbClr val="00B050"/>
                </a:solidFill>
              </a:rPr>
              <a:t>Government spending </a:t>
            </a:r>
            <a:r>
              <a:rPr lang="en-US" dirty="0" smtClean="0"/>
              <a:t>(</a:t>
            </a:r>
            <a:r>
              <a:rPr lang="en-US" dirty="0" smtClean="0">
                <a:solidFill>
                  <a:srgbClr val="00B050"/>
                </a:solidFill>
              </a:rPr>
              <a:t>G</a:t>
            </a:r>
            <a:r>
              <a:rPr lang="en-US" dirty="0" smtClean="0"/>
              <a:t>) = Government spending money on </a:t>
            </a:r>
            <a:r>
              <a:rPr lang="en-US" dirty="0" smtClean="0">
                <a:solidFill>
                  <a:srgbClr val="00B050"/>
                </a:solidFill>
              </a:rPr>
              <a:t>goods and services produced in that year</a:t>
            </a:r>
            <a:r>
              <a:rPr lang="en-US" dirty="0" smtClean="0"/>
              <a:t>, therefore it </a:t>
            </a:r>
            <a:r>
              <a:rPr lang="en-US" dirty="0" smtClean="0">
                <a:solidFill>
                  <a:srgbClr val="FF0000"/>
                </a:solidFill>
              </a:rPr>
              <a:t>IS counted in GDP</a:t>
            </a:r>
          </a:p>
          <a:p>
            <a:pPr lvl="1"/>
            <a:r>
              <a:rPr lang="en-US" dirty="0" smtClean="0">
                <a:solidFill>
                  <a:srgbClr val="7030A0"/>
                </a:solidFill>
              </a:rPr>
              <a:t>Government transfers </a:t>
            </a:r>
            <a:r>
              <a:rPr lang="en-US" dirty="0" smtClean="0"/>
              <a:t>= ‘taking money from the rich and to the poor’ through taxing wealthier people and paying it out through unemployment benefits, disability allowance, retirement payments etc. Because there are </a:t>
            </a:r>
            <a:r>
              <a:rPr lang="en-US" dirty="0" smtClean="0">
                <a:solidFill>
                  <a:srgbClr val="7030A0"/>
                </a:solidFill>
              </a:rPr>
              <a:t>no goods and services being produced</a:t>
            </a:r>
            <a:r>
              <a:rPr lang="en-US" dirty="0" smtClean="0"/>
              <a:t>, it is </a:t>
            </a:r>
            <a:r>
              <a:rPr lang="en-US" dirty="0" smtClean="0">
                <a:solidFill>
                  <a:srgbClr val="FF0000"/>
                </a:solidFill>
              </a:rPr>
              <a:t>not counted in GDP</a:t>
            </a:r>
            <a:r>
              <a:rPr lang="en-US" dirty="0" smtClean="0"/>
              <a:t>. </a:t>
            </a:r>
            <a:endParaRPr lang="en-US" dirty="0"/>
          </a:p>
        </p:txBody>
      </p:sp>
      <p:sp>
        <p:nvSpPr>
          <p:cNvPr id="6" name="TextBox 5"/>
          <p:cNvSpPr txBox="1"/>
          <p:nvPr/>
        </p:nvSpPr>
        <p:spPr>
          <a:xfrm>
            <a:off x="8111613" y="1506023"/>
            <a:ext cx="2910348" cy="954107"/>
          </a:xfrm>
          <a:prstGeom prst="rect">
            <a:avLst/>
          </a:prstGeom>
          <a:noFill/>
        </p:spPr>
        <p:txBody>
          <a:bodyPr wrap="square" rtlCol="0">
            <a:spAutoFit/>
          </a:bodyPr>
          <a:lstStyle/>
          <a:p>
            <a:r>
              <a:rPr lang="en-US" sz="2800" dirty="0" smtClean="0"/>
              <a:t>Government Expenditure</a:t>
            </a:r>
            <a:endParaRPr lang="en-US" sz="2800" dirty="0"/>
          </a:p>
        </p:txBody>
      </p:sp>
      <p:sp>
        <p:nvSpPr>
          <p:cNvPr id="7" name="Right Arrow 6"/>
          <p:cNvSpPr/>
          <p:nvPr/>
        </p:nvSpPr>
        <p:spPr>
          <a:xfrm rot="7615231">
            <a:off x="7393858" y="2851355"/>
            <a:ext cx="1887793" cy="973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3156430">
            <a:off x="9180052" y="2881806"/>
            <a:ext cx="1887793" cy="973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791191" y="4385030"/>
            <a:ext cx="2064774" cy="646331"/>
          </a:xfrm>
          <a:prstGeom prst="rect">
            <a:avLst/>
          </a:prstGeom>
          <a:noFill/>
        </p:spPr>
        <p:txBody>
          <a:bodyPr wrap="square" rtlCol="0">
            <a:spAutoFit/>
          </a:bodyPr>
          <a:lstStyle/>
          <a:p>
            <a:r>
              <a:rPr lang="en-US" dirty="0" smtClean="0"/>
              <a:t>Government transfers</a:t>
            </a:r>
            <a:endParaRPr lang="en-US" dirty="0"/>
          </a:p>
        </p:txBody>
      </p:sp>
      <p:sp>
        <p:nvSpPr>
          <p:cNvPr id="11" name="TextBox 10"/>
          <p:cNvSpPr txBox="1"/>
          <p:nvPr/>
        </p:nvSpPr>
        <p:spPr>
          <a:xfrm>
            <a:off x="7123471" y="4449097"/>
            <a:ext cx="2064774" cy="646331"/>
          </a:xfrm>
          <a:prstGeom prst="rect">
            <a:avLst/>
          </a:prstGeom>
          <a:noFill/>
        </p:spPr>
        <p:txBody>
          <a:bodyPr wrap="square" rtlCol="0">
            <a:spAutoFit/>
          </a:bodyPr>
          <a:lstStyle/>
          <a:p>
            <a:r>
              <a:rPr lang="en-US" dirty="0" smtClean="0"/>
              <a:t>Government Spending (G) </a:t>
            </a:r>
            <a:endParaRPr lang="en-US" dirty="0"/>
          </a:p>
        </p:txBody>
      </p:sp>
      <p:sp>
        <p:nvSpPr>
          <p:cNvPr id="4" name="TextBox 3"/>
          <p:cNvSpPr txBox="1"/>
          <p:nvPr/>
        </p:nvSpPr>
        <p:spPr>
          <a:xfrm>
            <a:off x="778933" y="5460739"/>
            <a:ext cx="11077032" cy="461665"/>
          </a:xfrm>
          <a:prstGeom prst="rect">
            <a:avLst/>
          </a:prstGeom>
          <a:solidFill>
            <a:schemeClr val="accent4">
              <a:lumMod val="20000"/>
              <a:lumOff val="80000"/>
            </a:schemeClr>
          </a:solidFill>
        </p:spPr>
        <p:txBody>
          <a:bodyPr wrap="square" rtlCol="0">
            <a:spAutoFit/>
          </a:bodyPr>
          <a:lstStyle/>
          <a:p>
            <a:r>
              <a:rPr lang="en-US" sz="2400" dirty="0" smtClean="0"/>
              <a:t>Government Expenditure = Government Spending + Government Transfer Payments</a:t>
            </a:r>
            <a:endParaRPr lang="en-US" sz="2400" dirty="0"/>
          </a:p>
        </p:txBody>
      </p:sp>
    </p:spTree>
    <p:extLst>
      <p:ext uri="{BB962C8B-B14F-4D97-AF65-F5344CB8AC3E}">
        <p14:creationId xmlns:p14="http://schemas.microsoft.com/office/powerpoint/2010/main" val="2763485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the difference between government expenditure and government spending?</a:t>
            </a:r>
          </a:p>
          <a:p>
            <a:r>
              <a:rPr lang="en-US" dirty="0" smtClean="0">
                <a:solidFill>
                  <a:srgbClr val="FF0000"/>
                </a:solidFill>
              </a:rPr>
              <a:t>Government spending is only spending on goods and services produced in that year and is therefore counted in GDP.</a:t>
            </a:r>
          </a:p>
          <a:p>
            <a:r>
              <a:rPr lang="en-US" dirty="0" smtClean="0">
                <a:solidFill>
                  <a:srgbClr val="FF0000"/>
                </a:solidFill>
              </a:rPr>
              <a:t>Government expenditure also includes government transfers (which are not included in GDP)</a:t>
            </a:r>
          </a:p>
          <a:p>
            <a:r>
              <a:rPr lang="en-US" dirty="0" err="1" smtClean="0">
                <a:solidFill>
                  <a:srgbClr val="FF0000"/>
                </a:solidFill>
              </a:rPr>
              <a:t>Gov</a:t>
            </a:r>
            <a:r>
              <a:rPr lang="en-US" dirty="0" smtClean="0">
                <a:solidFill>
                  <a:srgbClr val="FF0000"/>
                </a:solidFill>
              </a:rPr>
              <a:t> </a:t>
            </a:r>
            <a:r>
              <a:rPr lang="en-US" dirty="0" err="1" smtClean="0">
                <a:solidFill>
                  <a:srgbClr val="FF0000"/>
                </a:solidFill>
              </a:rPr>
              <a:t>Exp</a:t>
            </a:r>
            <a:r>
              <a:rPr lang="en-US" dirty="0" smtClean="0">
                <a:solidFill>
                  <a:srgbClr val="FF0000"/>
                </a:solidFill>
              </a:rPr>
              <a:t> = </a:t>
            </a:r>
            <a:r>
              <a:rPr lang="en-US" dirty="0" err="1" smtClean="0">
                <a:solidFill>
                  <a:srgbClr val="FF0000"/>
                </a:solidFill>
              </a:rPr>
              <a:t>Gov</a:t>
            </a:r>
            <a:r>
              <a:rPr lang="en-US" dirty="0" smtClean="0">
                <a:solidFill>
                  <a:srgbClr val="FF0000"/>
                </a:solidFill>
              </a:rPr>
              <a:t> spending + </a:t>
            </a:r>
            <a:r>
              <a:rPr lang="en-US" dirty="0" err="1" smtClean="0">
                <a:solidFill>
                  <a:srgbClr val="FF0000"/>
                </a:solidFill>
              </a:rPr>
              <a:t>gov</a:t>
            </a:r>
            <a:r>
              <a:rPr lang="en-US" dirty="0" smtClean="0">
                <a:solidFill>
                  <a:srgbClr val="FF0000"/>
                </a:solidFill>
              </a:rPr>
              <a:t> transfers</a:t>
            </a:r>
            <a:endParaRPr lang="en-US" dirty="0">
              <a:solidFill>
                <a:srgbClr val="FF0000"/>
              </a:solidFill>
            </a:endParaRPr>
          </a:p>
        </p:txBody>
      </p:sp>
    </p:spTree>
    <p:extLst>
      <p:ext uri="{BB962C8B-B14F-4D97-AF65-F5344CB8AC3E}">
        <p14:creationId xmlns:p14="http://schemas.microsoft.com/office/powerpoint/2010/main" val="236827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3368040" cy="698904"/>
          </a:xfrm>
        </p:spPr>
        <p:txBody>
          <a:bodyPr/>
          <a:lstStyle/>
          <a:p>
            <a:r>
              <a:rPr lang="en-US" dirty="0" smtClean="0"/>
              <a:t>Depreciation</a:t>
            </a:r>
            <a:endParaRPr lang="en-US" dirty="0"/>
          </a:p>
        </p:txBody>
      </p:sp>
      <p:sp>
        <p:nvSpPr>
          <p:cNvPr id="3" name="Content Placeholder 2"/>
          <p:cNvSpPr>
            <a:spLocks noGrp="1"/>
          </p:cNvSpPr>
          <p:nvPr>
            <p:ph idx="1"/>
          </p:nvPr>
        </p:nvSpPr>
        <p:spPr>
          <a:xfrm>
            <a:off x="389313" y="1276985"/>
            <a:ext cx="6144491" cy="4351338"/>
          </a:xfrm>
        </p:spPr>
        <p:txBody>
          <a:bodyPr>
            <a:normAutofit fontScale="70000" lnSpcReduction="20000"/>
          </a:bodyPr>
          <a:lstStyle/>
          <a:p>
            <a:r>
              <a:rPr lang="en-US" dirty="0" smtClean="0"/>
              <a:t>Depreciation is the term given to the decrease in value of things. (We saw this in Unit 6 when studying exchange rates but it takes on another meaning.)</a:t>
            </a:r>
            <a:endParaRPr lang="en-US" dirty="0"/>
          </a:p>
          <a:p>
            <a:r>
              <a:rPr lang="en-US" dirty="0" smtClean="0"/>
              <a:t>In economics, when we refer to ‘depreciation’ we are </a:t>
            </a:r>
            <a:r>
              <a:rPr lang="en-US" dirty="0" smtClean="0">
                <a:solidFill>
                  <a:srgbClr val="00B0F0"/>
                </a:solidFill>
              </a:rPr>
              <a:t>typically referring to the decrease in value of equipment and machinery</a:t>
            </a:r>
            <a:r>
              <a:rPr lang="en-US" dirty="0" smtClean="0"/>
              <a:t>. </a:t>
            </a:r>
          </a:p>
          <a:p>
            <a:pPr lvl="1"/>
            <a:r>
              <a:rPr lang="en-US" dirty="0" err="1" smtClean="0"/>
              <a:t>Eg</a:t>
            </a:r>
            <a:r>
              <a:rPr lang="en-US" dirty="0" smtClean="0"/>
              <a:t>. A delivery truck is bought in 2015. After 7 years of use, it no longer drives as well as it used to and so you cannot do as many deliveries. The value of the truck has therefore decreased. </a:t>
            </a:r>
          </a:p>
          <a:p>
            <a:pPr lvl="1"/>
            <a:r>
              <a:rPr lang="en-US" dirty="0" smtClean="0"/>
              <a:t>This can also be called by obsolescence, when new technologies emerge to make the equipment not as valuable.</a:t>
            </a:r>
          </a:p>
          <a:p>
            <a:r>
              <a:rPr lang="en-US" dirty="0" smtClean="0"/>
              <a:t>Therefore </a:t>
            </a:r>
            <a:r>
              <a:rPr lang="en-US" dirty="0" smtClean="0">
                <a:solidFill>
                  <a:srgbClr val="00B0F0"/>
                </a:solidFill>
              </a:rPr>
              <a:t>depreciation</a:t>
            </a:r>
            <a:r>
              <a:rPr lang="en-US" dirty="0" smtClean="0"/>
              <a:t> can be seen to </a:t>
            </a:r>
            <a:r>
              <a:rPr lang="en-US" dirty="0" smtClean="0">
                <a:solidFill>
                  <a:srgbClr val="00B0F0"/>
                </a:solidFill>
              </a:rPr>
              <a:t>decrease the value of the capital</a:t>
            </a:r>
            <a:r>
              <a:rPr lang="en-US" dirty="0" smtClean="0"/>
              <a:t>. </a:t>
            </a:r>
          </a:p>
          <a:p>
            <a:pPr lvl="1"/>
            <a:r>
              <a:rPr lang="en-US" dirty="0" smtClean="0"/>
              <a:t>This will cause a decrease in the LRAS, because there is now less capital per worker.</a:t>
            </a:r>
          </a:p>
          <a:p>
            <a:pPr lvl="1"/>
            <a:r>
              <a:rPr lang="en-US" dirty="0" smtClean="0"/>
              <a:t>Therefore with depreciation, </a:t>
            </a:r>
            <a:r>
              <a:rPr lang="en-US" dirty="0" smtClean="0">
                <a:solidFill>
                  <a:srgbClr val="00B0F0"/>
                </a:solidFill>
              </a:rPr>
              <a:t>investment is needed to repair/fix the worn out capital</a:t>
            </a:r>
            <a:r>
              <a:rPr lang="en-US" dirty="0" smtClean="0"/>
              <a:t>. </a:t>
            </a:r>
          </a:p>
        </p:txBody>
      </p:sp>
      <p:pic>
        <p:nvPicPr>
          <p:cNvPr id="4" name="Picture 3"/>
          <p:cNvPicPr>
            <a:picLocks noChangeAspect="1"/>
          </p:cNvPicPr>
          <p:nvPr/>
        </p:nvPicPr>
        <p:blipFill>
          <a:blip r:embed="rId2"/>
          <a:stretch>
            <a:fillRect/>
          </a:stretch>
        </p:blipFill>
        <p:spPr>
          <a:xfrm>
            <a:off x="7076136" y="104008"/>
            <a:ext cx="4158893" cy="2743834"/>
          </a:xfrm>
          <a:prstGeom prst="rect">
            <a:avLst/>
          </a:prstGeom>
        </p:spPr>
      </p:pic>
      <p:pic>
        <p:nvPicPr>
          <p:cNvPr id="1026" name="Picture 2" descr="What is Obsolescence - How it happens, its criticality and ty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136" y="3579481"/>
            <a:ext cx="4409015" cy="29760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42094" y="2850776"/>
            <a:ext cx="3818965" cy="646331"/>
          </a:xfrm>
          <a:prstGeom prst="rect">
            <a:avLst/>
          </a:prstGeom>
          <a:noFill/>
        </p:spPr>
        <p:txBody>
          <a:bodyPr wrap="square" rtlCol="0">
            <a:spAutoFit/>
          </a:bodyPr>
          <a:lstStyle/>
          <a:p>
            <a:r>
              <a:rPr lang="en-US" dirty="0" smtClean="0"/>
              <a:t>Above: Loss of value though ‘wear and tear’ and exposure to weather etc.</a:t>
            </a:r>
            <a:endParaRPr lang="en-US" dirty="0"/>
          </a:p>
        </p:txBody>
      </p:sp>
      <p:sp>
        <p:nvSpPr>
          <p:cNvPr id="6" name="TextBox 5"/>
          <p:cNvSpPr txBox="1"/>
          <p:nvPr/>
        </p:nvSpPr>
        <p:spPr>
          <a:xfrm>
            <a:off x="286871" y="5632237"/>
            <a:ext cx="4007223"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Depreciation = loss of value of capital stock. This will affect the LRAS.</a:t>
            </a:r>
          </a:p>
        </p:txBody>
      </p:sp>
    </p:spTree>
    <p:extLst>
      <p:ext uri="{BB962C8B-B14F-4D97-AF65-F5344CB8AC3E}">
        <p14:creationId xmlns:p14="http://schemas.microsoft.com/office/powerpoint/2010/main" val="3076976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depreciation? What effect does it have on the stock of capital goods in the economy?</a:t>
            </a:r>
          </a:p>
          <a:p>
            <a:r>
              <a:rPr lang="en-US" dirty="0" smtClean="0">
                <a:solidFill>
                  <a:srgbClr val="FF0000"/>
                </a:solidFill>
              </a:rPr>
              <a:t>Depreciation is a decrease in the value of things, often through use/wear and tear.</a:t>
            </a:r>
          </a:p>
          <a:p>
            <a:r>
              <a:rPr lang="en-US" dirty="0" smtClean="0">
                <a:solidFill>
                  <a:srgbClr val="FF0000"/>
                </a:solidFill>
              </a:rPr>
              <a:t>It causes a decrease in the value of capital goods in the economy.</a:t>
            </a:r>
          </a:p>
          <a:p>
            <a:r>
              <a:rPr lang="en-US" dirty="0" smtClean="0"/>
              <a:t>If there is depreciation of $1 million dollars, and only 700K of investment in 1 year, what happens to the amount of capital stock (amount of capital goods)?</a:t>
            </a:r>
          </a:p>
          <a:p>
            <a:r>
              <a:rPr lang="en-US" dirty="0" smtClean="0">
                <a:solidFill>
                  <a:srgbClr val="FF0000"/>
                </a:solidFill>
              </a:rPr>
              <a:t>The total value of capital stock decreases by 300K.</a:t>
            </a:r>
            <a:endParaRPr lang="en-US" dirty="0">
              <a:solidFill>
                <a:srgbClr val="FF0000"/>
              </a:solidFill>
            </a:endParaRPr>
          </a:p>
        </p:txBody>
      </p:sp>
    </p:spTree>
    <p:extLst>
      <p:ext uri="{BB962C8B-B14F-4D97-AF65-F5344CB8AC3E}">
        <p14:creationId xmlns:p14="http://schemas.microsoft.com/office/powerpoint/2010/main" val="329605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 Random Topics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639496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Stabilizers</a:t>
            </a:r>
            <a:endParaRPr lang="en-US" dirty="0"/>
          </a:p>
        </p:txBody>
      </p:sp>
      <p:sp>
        <p:nvSpPr>
          <p:cNvPr id="3" name="Content Placeholder 2"/>
          <p:cNvSpPr>
            <a:spLocks noGrp="1"/>
          </p:cNvSpPr>
          <p:nvPr>
            <p:ph idx="1"/>
          </p:nvPr>
        </p:nvSpPr>
        <p:spPr>
          <a:xfrm>
            <a:off x="322006" y="1518120"/>
            <a:ext cx="7037439" cy="5044409"/>
          </a:xfrm>
        </p:spPr>
        <p:txBody>
          <a:bodyPr>
            <a:normAutofit fontScale="85000" lnSpcReduction="20000"/>
          </a:bodyPr>
          <a:lstStyle/>
          <a:p>
            <a:r>
              <a:rPr lang="en-US" dirty="0" smtClean="0">
                <a:solidFill>
                  <a:srgbClr val="00B0F0"/>
                </a:solidFill>
              </a:rPr>
              <a:t>Automatic Stabilizers </a:t>
            </a:r>
            <a:r>
              <a:rPr lang="en-US" dirty="0" smtClean="0"/>
              <a:t>= a type of fiscal policy</a:t>
            </a:r>
          </a:p>
          <a:p>
            <a:r>
              <a:rPr lang="en-US" dirty="0" smtClean="0"/>
              <a:t>It involves </a:t>
            </a:r>
            <a:r>
              <a:rPr lang="en-US" dirty="0" smtClean="0">
                <a:solidFill>
                  <a:srgbClr val="00B0F0"/>
                </a:solidFill>
              </a:rPr>
              <a:t>government transfers and tax</a:t>
            </a:r>
            <a:r>
              <a:rPr lang="en-US" dirty="0" smtClean="0"/>
              <a:t>, which are ‘automatically’ set.</a:t>
            </a:r>
          </a:p>
          <a:p>
            <a:r>
              <a:rPr lang="en-US" dirty="0" err="1" smtClean="0"/>
              <a:t>Eg</a:t>
            </a:r>
            <a:r>
              <a:rPr lang="en-US" dirty="0" smtClean="0"/>
              <a:t>. The government has a policy of taxing everyone 30% of their income and giving people who earn less than $20,000 a year $2000. </a:t>
            </a:r>
          </a:p>
          <a:p>
            <a:r>
              <a:rPr lang="en-US" dirty="0" smtClean="0"/>
              <a:t>If this policy is unchanged then:</a:t>
            </a:r>
          </a:p>
          <a:p>
            <a:pPr lvl="1"/>
            <a:r>
              <a:rPr lang="en-US" dirty="0" smtClean="0"/>
              <a:t>In a </a:t>
            </a:r>
            <a:r>
              <a:rPr lang="en-US" dirty="0" smtClean="0">
                <a:solidFill>
                  <a:srgbClr val="00B050"/>
                </a:solidFill>
              </a:rPr>
              <a:t>Recessionary Gap</a:t>
            </a:r>
            <a:r>
              <a:rPr lang="en-US" dirty="0" smtClean="0"/>
              <a:t>: </a:t>
            </a:r>
          </a:p>
          <a:p>
            <a:pPr lvl="2"/>
            <a:r>
              <a:rPr lang="en-US" dirty="0" smtClean="0">
                <a:solidFill>
                  <a:srgbClr val="00B050"/>
                </a:solidFill>
              </a:rPr>
              <a:t>Government Transfers increase</a:t>
            </a:r>
            <a:r>
              <a:rPr lang="en-US" dirty="0" smtClean="0"/>
              <a:t>: More people earn less than $20,000 in a year and so the government has to pay out more government transfers.</a:t>
            </a:r>
          </a:p>
          <a:p>
            <a:pPr lvl="2"/>
            <a:r>
              <a:rPr lang="en-US" dirty="0" smtClean="0">
                <a:solidFill>
                  <a:srgbClr val="00B050"/>
                </a:solidFill>
              </a:rPr>
              <a:t>Tax Decreases</a:t>
            </a:r>
            <a:r>
              <a:rPr lang="en-US" dirty="0" smtClean="0"/>
              <a:t>: Incomes fall and so governments receive 30% of a smaller amount of income which means less tax revenue.</a:t>
            </a:r>
          </a:p>
          <a:p>
            <a:pPr lvl="1"/>
            <a:r>
              <a:rPr lang="en-US" dirty="0" smtClean="0"/>
              <a:t>In an </a:t>
            </a:r>
            <a:r>
              <a:rPr lang="en-US" dirty="0" smtClean="0">
                <a:solidFill>
                  <a:srgbClr val="7030A0"/>
                </a:solidFill>
              </a:rPr>
              <a:t>Inflationary Gap</a:t>
            </a:r>
            <a:endParaRPr lang="en-US" dirty="0">
              <a:solidFill>
                <a:srgbClr val="7030A0"/>
              </a:solidFill>
            </a:endParaRPr>
          </a:p>
          <a:p>
            <a:pPr lvl="2"/>
            <a:r>
              <a:rPr lang="en-US" dirty="0">
                <a:solidFill>
                  <a:srgbClr val="7030A0"/>
                </a:solidFill>
              </a:rPr>
              <a:t>Government Transfers </a:t>
            </a:r>
            <a:r>
              <a:rPr lang="en-US" dirty="0" smtClean="0">
                <a:solidFill>
                  <a:srgbClr val="7030A0"/>
                </a:solidFill>
              </a:rPr>
              <a:t>decrease</a:t>
            </a:r>
            <a:r>
              <a:rPr lang="en-US" dirty="0" smtClean="0"/>
              <a:t>: Fewer </a:t>
            </a:r>
            <a:r>
              <a:rPr lang="en-US" dirty="0"/>
              <a:t>people earn less than $20,000 in a year and so the government </a:t>
            </a:r>
            <a:r>
              <a:rPr lang="en-US" dirty="0" smtClean="0"/>
              <a:t>doesn’t need to pay out as much. </a:t>
            </a:r>
            <a:endParaRPr lang="en-US" dirty="0"/>
          </a:p>
          <a:p>
            <a:pPr lvl="2"/>
            <a:r>
              <a:rPr lang="en-US" dirty="0">
                <a:solidFill>
                  <a:srgbClr val="7030A0"/>
                </a:solidFill>
              </a:rPr>
              <a:t>Tax Decreases</a:t>
            </a:r>
            <a:r>
              <a:rPr lang="en-US" dirty="0"/>
              <a:t>: Incomes </a:t>
            </a:r>
            <a:r>
              <a:rPr lang="en-US" dirty="0" smtClean="0"/>
              <a:t>rise </a:t>
            </a:r>
            <a:r>
              <a:rPr lang="en-US" dirty="0"/>
              <a:t>and so 30% of a </a:t>
            </a:r>
            <a:r>
              <a:rPr lang="en-US" dirty="0" smtClean="0"/>
              <a:t>larger </a:t>
            </a:r>
            <a:r>
              <a:rPr lang="en-US" dirty="0"/>
              <a:t>number = </a:t>
            </a:r>
            <a:r>
              <a:rPr lang="en-US" dirty="0" smtClean="0"/>
              <a:t>more </a:t>
            </a:r>
            <a:r>
              <a:rPr lang="en-US" dirty="0"/>
              <a:t>tax. </a:t>
            </a:r>
          </a:p>
        </p:txBody>
      </p:sp>
      <p:sp>
        <p:nvSpPr>
          <p:cNvPr id="4" name="TextBox 3"/>
          <p:cNvSpPr txBox="1"/>
          <p:nvPr/>
        </p:nvSpPr>
        <p:spPr>
          <a:xfrm>
            <a:off x="7462684" y="2285999"/>
            <a:ext cx="2281083" cy="1754326"/>
          </a:xfrm>
          <a:prstGeom prst="rect">
            <a:avLst/>
          </a:prstGeom>
          <a:noFill/>
        </p:spPr>
        <p:txBody>
          <a:bodyPr wrap="square" rtlCol="0">
            <a:spAutoFit/>
          </a:bodyPr>
          <a:lstStyle/>
          <a:p>
            <a:r>
              <a:rPr lang="en-US" dirty="0" smtClean="0">
                <a:solidFill>
                  <a:srgbClr val="00B050"/>
                </a:solidFill>
              </a:rPr>
              <a:t>Automatic Stabilizers</a:t>
            </a:r>
          </a:p>
          <a:p>
            <a:r>
              <a:rPr lang="en-US" dirty="0" smtClean="0"/>
              <a:t>(</a:t>
            </a:r>
            <a:r>
              <a:rPr lang="en-US" dirty="0" smtClean="0">
                <a:solidFill>
                  <a:srgbClr val="7030A0"/>
                </a:solidFill>
              </a:rPr>
              <a:t>Non-discretionary Fiscal Policy</a:t>
            </a:r>
            <a:r>
              <a:rPr lang="en-US" dirty="0" smtClean="0"/>
              <a:t>)</a:t>
            </a:r>
          </a:p>
          <a:p>
            <a:pPr marL="285750" indent="-285750">
              <a:buFont typeface="Arial" panose="020B0604020202020204" pitchFamily="34" charset="0"/>
              <a:buChar char="•"/>
            </a:pPr>
            <a:r>
              <a:rPr lang="en-US" dirty="0" smtClean="0"/>
              <a:t>Government transfer policy</a:t>
            </a:r>
          </a:p>
          <a:p>
            <a:pPr marL="285750" indent="-285750">
              <a:buFont typeface="Arial" panose="020B0604020202020204" pitchFamily="34" charset="0"/>
              <a:buChar char="•"/>
            </a:pPr>
            <a:r>
              <a:rPr lang="en-US" dirty="0" smtClean="0"/>
              <a:t>Tax rate</a:t>
            </a:r>
            <a:endParaRPr lang="en-US" dirty="0"/>
          </a:p>
        </p:txBody>
      </p:sp>
      <p:sp>
        <p:nvSpPr>
          <p:cNvPr id="5" name="TextBox 4"/>
          <p:cNvSpPr txBox="1"/>
          <p:nvPr/>
        </p:nvSpPr>
        <p:spPr>
          <a:xfrm>
            <a:off x="10060858" y="2285999"/>
            <a:ext cx="1875503" cy="2862322"/>
          </a:xfrm>
          <a:prstGeom prst="rect">
            <a:avLst/>
          </a:prstGeom>
          <a:noFill/>
        </p:spPr>
        <p:txBody>
          <a:bodyPr wrap="square" rtlCol="0">
            <a:spAutoFit/>
          </a:bodyPr>
          <a:lstStyle/>
          <a:p>
            <a:r>
              <a:rPr lang="en-US" dirty="0" smtClean="0">
                <a:solidFill>
                  <a:srgbClr val="7030A0"/>
                </a:solidFill>
              </a:rPr>
              <a:t>Discretionary Fiscal Policy</a:t>
            </a:r>
          </a:p>
          <a:p>
            <a:pPr marL="285750" indent="-285750">
              <a:buFont typeface="Arial" panose="020B0604020202020204" pitchFamily="34" charset="0"/>
              <a:buChar char="•"/>
            </a:pPr>
            <a:r>
              <a:rPr lang="en-US" dirty="0" smtClean="0"/>
              <a:t>Government policies where human decisions are made. </a:t>
            </a:r>
          </a:p>
          <a:p>
            <a:pPr marL="285750" indent="-285750">
              <a:buFont typeface="Arial" panose="020B0604020202020204" pitchFamily="34" charset="0"/>
              <a:buChar char="•"/>
            </a:pPr>
            <a:r>
              <a:rPr lang="en-US" dirty="0" err="1" smtClean="0"/>
              <a:t>Eg</a:t>
            </a:r>
            <a:r>
              <a:rPr lang="en-US" dirty="0" smtClean="0"/>
              <a:t>. Build hospitals, schools, roads. </a:t>
            </a:r>
          </a:p>
        </p:txBody>
      </p:sp>
      <p:sp>
        <p:nvSpPr>
          <p:cNvPr id="6" name="Right Arrow 5"/>
          <p:cNvSpPr/>
          <p:nvPr/>
        </p:nvSpPr>
        <p:spPr>
          <a:xfrm rot="2991383">
            <a:off x="9604172" y="1528464"/>
            <a:ext cx="1262657" cy="595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8011141">
            <a:off x="8215456" y="1514287"/>
            <a:ext cx="1262657" cy="595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52074" y="779913"/>
            <a:ext cx="1707771" cy="369332"/>
          </a:xfrm>
          <a:prstGeom prst="rect">
            <a:avLst/>
          </a:prstGeom>
          <a:noFill/>
        </p:spPr>
        <p:txBody>
          <a:bodyPr wrap="square" rtlCol="0">
            <a:spAutoFit/>
          </a:bodyPr>
          <a:lstStyle/>
          <a:p>
            <a:r>
              <a:rPr lang="en-US" dirty="0" smtClean="0"/>
              <a:t>Fiscal Policy</a:t>
            </a:r>
            <a:endParaRPr lang="en-US" dirty="0"/>
          </a:p>
        </p:txBody>
      </p:sp>
      <p:sp>
        <p:nvSpPr>
          <p:cNvPr id="10" name="TextBox 9"/>
          <p:cNvSpPr txBox="1"/>
          <p:nvPr/>
        </p:nvSpPr>
        <p:spPr>
          <a:xfrm>
            <a:off x="7676536" y="4224991"/>
            <a:ext cx="2385752" cy="923330"/>
          </a:xfrm>
          <a:prstGeom prst="rect">
            <a:avLst/>
          </a:prstGeom>
          <a:solidFill>
            <a:schemeClr val="accent4">
              <a:lumMod val="20000"/>
              <a:lumOff val="80000"/>
            </a:schemeClr>
          </a:solidFill>
        </p:spPr>
        <p:txBody>
          <a:bodyPr wrap="square" rtlCol="0">
            <a:spAutoFit/>
          </a:bodyPr>
          <a:lstStyle/>
          <a:p>
            <a:r>
              <a:rPr lang="en-US" dirty="0" smtClean="0"/>
              <a:t>Both are help to stabilize the business cycle. </a:t>
            </a:r>
            <a:endParaRPr lang="en-US" dirty="0"/>
          </a:p>
        </p:txBody>
      </p:sp>
    </p:spTree>
    <p:extLst>
      <p:ext uri="{BB962C8B-B14F-4D97-AF65-F5344CB8AC3E}">
        <p14:creationId xmlns:p14="http://schemas.microsoft.com/office/powerpoint/2010/main" val="2312640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the economy enters a recession and there is no DISCRETIONARY fiscal policy, what occurs to help stabilize the economy?</a:t>
            </a:r>
          </a:p>
          <a:p>
            <a:r>
              <a:rPr lang="en-US" dirty="0" smtClean="0">
                <a:solidFill>
                  <a:srgbClr val="FF0000"/>
                </a:solidFill>
              </a:rPr>
              <a:t>Automatic stabilizers will automatically increase </a:t>
            </a:r>
            <a:r>
              <a:rPr lang="en-US" dirty="0" err="1" smtClean="0">
                <a:solidFill>
                  <a:srgbClr val="FF0000"/>
                </a:solidFill>
              </a:rPr>
              <a:t>gov</a:t>
            </a:r>
            <a:r>
              <a:rPr lang="en-US" dirty="0" smtClean="0">
                <a:solidFill>
                  <a:srgbClr val="FF0000"/>
                </a:solidFill>
              </a:rPr>
              <a:t> transfers and reduce tax.</a:t>
            </a:r>
          </a:p>
          <a:p>
            <a:r>
              <a:rPr lang="en-US" dirty="0" smtClean="0">
                <a:solidFill>
                  <a:srgbClr val="FF0000"/>
                </a:solidFill>
              </a:rPr>
              <a:t>This will help push AD back to the right and reduce the size of the output gap.</a:t>
            </a:r>
            <a:endParaRPr lang="en-US" dirty="0">
              <a:solidFill>
                <a:srgbClr val="FF0000"/>
              </a:solidFill>
            </a:endParaRPr>
          </a:p>
        </p:txBody>
      </p:sp>
    </p:spTree>
    <p:extLst>
      <p:ext uri="{BB962C8B-B14F-4D97-AF65-F5344CB8AC3E}">
        <p14:creationId xmlns:p14="http://schemas.microsoft.com/office/powerpoint/2010/main" val="59101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Stabilizers vs Macroeconomic Self Adjustment</a:t>
            </a:r>
            <a:endParaRPr lang="en-US" dirty="0"/>
          </a:p>
        </p:txBody>
      </p:sp>
      <p:sp>
        <p:nvSpPr>
          <p:cNvPr id="3" name="Content Placeholder 2"/>
          <p:cNvSpPr>
            <a:spLocks noGrp="1"/>
          </p:cNvSpPr>
          <p:nvPr>
            <p:ph idx="1"/>
          </p:nvPr>
        </p:nvSpPr>
        <p:spPr>
          <a:xfrm>
            <a:off x="838200" y="1825625"/>
            <a:ext cx="4953000" cy="4351338"/>
          </a:xfrm>
          <a:solidFill>
            <a:schemeClr val="accent4">
              <a:lumMod val="20000"/>
              <a:lumOff val="80000"/>
            </a:schemeClr>
          </a:solidFill>
        </p:spPr>
        <p:txBody>
          <a:bodyPr>
            <a:normAutofit/>
          </a:bodyPr>
          <a:lstStyle/>
          <a:p>
            <a:r>
              <a:rPr lang="en-US" sz="5400" b="1" dirty="0"/>
              <a:t>Automatic </a:t>
            </a:r>
            <a:r>
              <a:rPr lang="en-US" sz="5400" b="1" dirty="0" smtClean="0"/>
              <a:t>Stabilizers</a:t>
            </a:r>
            <a:endParaRPr lang="en-US" sz="5400" b="1" dirty="0"/>
          </a:p>
        </p:txBody>
      </p:sp>
      <p:sp>
        <p:nvSpPr>
          <p:cNvPr id="4" name="Rectangle 3"/>
          <p:cNvSpPr/>
          <p:nvPr/>
        </p:nvSpPr>
        <p:spPr>
          <a:xfrm>
            <a:off x="5896779" y="1825624"/>
            <a:ext cx="5685621" cy="4524315"/>
          </a:xfrm>
          <a:prstGeom prst="rect">
            <a:avLst/>
          </a:prstGeom>
          <a:solidFill>
            <a:schemeClr val="accent5">
              <a:lumMod val="20000"/>
              <a:lumOff val="80000"/>
            </a:schemeClr>
          </a:solidFill>
        </p:spPr>
        <p:txBody>
          <a:bodyPr wrap="square">
            <a:spAutoFit/>
          </a:bodyPr>
          <a:lstStyle/>
          <a:p>
            <a:r>
              <a:rPr lang="en-US" sz="4800" b="1" dirty="0"/>
              <a:t>Macroeconomic Self </a:t>
            </a:r>
            <a:r>
              <a:rPr lang="en-US" sz="4800" b="1" dirty="0" smtClean="0"/>
              <a:t>Adjustment</a:t>
            </a:r>
          </a:p>
          <a:p>
            <a:endParaRPr lang="en-US" sz="4800" b="1" dirty="0"/>
          </a:p>
          <a:p>
            <a:endParaRPr lang="en-US" sz="4800" b="1" dirty="0" smtClean="0"/>
          </a:p>
          <a:p>
            <a:endParaRPr lang="en-US" sz="4800" b="1" dirty="0"/>
          </a:p>
          <a:p>
            <a:endParaRPr lang="en-US" sz="4800" b="1" dirty="0"/>
          </a:p>
        </p:txBody>
      </p:sp>
      <p:sp>
        <p:nvSpPr>
          <p:cNvPr id="5" name="Rectangle 4"/>
          <p:cNvSpPr/>
          <p:nvPr/>
        </p:nvSpPr>
        <p:spPr>
          <a:xfrm>
            <a:off x="4723010" y="1690688"/>
            <a:ext cx="747320" cy="1446550"/>
          </a:xfrm>
          <a:prstGeom prst="rect">
            <a:avLst/>
          </a:prstGeom>
        </p:spPr>
        <p:txBody>
          <a:bodyPr wrap="none">
            <a:spAutoFit/>
          </a:bodyPr>
          <a:lstStyle/>
          <a:p>
            <a:r>
              <a:rPr lang="en-US" sz="8800" b="1" dirty="0"/>
              <a:t>≠</a:t>
            </a:r>
            <a:endParaRPr lang="en-US" sz="5400" dirty="0"/>
          </a:p>
        </p:txBody>
      </p:sp>
      <p:sp>
        <p:nvSpPr>
          <p:cNvPr id="6" name="TextBox 5"/>
          <p:cNvSpPr txBox="1"/>
          <p:nvPr/>
        </p:nvSpPr>
        <p:spPr>
          <a:xfrm>
            <a:off x="1018948" y="3823855"/>
            <a:ext cx="3312906"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 Fiscal Policy</a:t>
            </a:r>
          </a:p>
          <a:p>
            <a:pPr marL="285750" indent="-285750">
              <a:buFont typeface="Arial" panose="020B0604020202020204" pitchFamily="34" charset="0"/>
              <a:buChar char="•"/>
            </a:pPr>
            <a:r>
              <a:rPr lang="en-US" dirty="0" smtClean="0"/>
              <a:t>Tax</a:t>
            </a:r>
          </a:p>
          <a:p>
            <a:pPr marL="285750" indent="-285750">
              <a:buFont typeface="Arial" panose="020B0604020202020204" pitchFamily="34" charset="0"/>
              <a:buChar char="•"/>
            </a:pPr>
            <a:r>
              <a:rPr lang="en-US" dirty="0" smtClean="0"/>
              <a:t>Government Transfers</a:t>
            </a:r>
            <a:endParaRPr lang="en-US" dirty="0"/>
          </a:p>
        </p:txBody>
      </p:sp>
      <p:sp>
        <p:nvSpPr>
          <p:cNvPr id="7" name="TextBox 6"/>
          <p:cNvSpPr txBox="1"/>
          <p:nvPr/>
        </p:nvSpPr>
        <p:spPr>
          <a:xfrm>
            <a:off x="6380657" y="3726873"/>
            <a:ext cx="3312906"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 what would happen even if there was no government at all!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Wages adjust in the long run</a:t>
            </a:r>
          </a:p>
          <a:p>
            <a:pPr marL="285750" indent="-285750">
              <a:buFont typeface="Arial" panose="020B0604020202020204" pitchFamily="34" charset="0"/>
              <a:buChar char="•"/>
            </a:pPr>
            <a:r>
              <a:rPr lang="en-US" dirty="0" smtClean="0"/>
              <a:t>SRAS adjusts in the long run</a:t>
            </a:r>
            <a:endParaRPr lang="en-US" dirty="0"/>
          </a:p>
        </p:txBody>
      </p:sp>
      <p:sp>
        <p:nvSpPr>
          <p:cNvPr id="8" name="TextBox 7"/>
          <p:cNvSpPr txBox="1"/>
          <p:nvPr/>
        </p:nvSpPr>
        <p:spPr>
          <a:xfrm>
            <a:off x="976796" y="5461062"/>
            <a:ext cx="3805381" cy="584775"/>
          </a:xfrm>
          <a:prstGeom prst="rect">
            <a:avLst/>
          </a:prstGeom>
          <a:noFill/>
        </p:spPr>
        <p:txBody>
          <a:bodyPr wrap="square" rtlCol="0">
            <a:spAutoFit/>
          </a:bodyPr>
          <a:lstStyle/>
          <a:p>
            <a:r>
              <a:rPr lang="en-US" sz="3200" dirty="0" smtClean="0"/>
              <a:t>Shifts AD</a:t>
            </a:r>
            <a:endParaRPr lang="en-US" sz="3200" dirty="0"/>
          </a:p>
        </p:txBody>
      </p:sp>
      <p:sp>
        <p:nvSpPr>
          <p:cNvPr id="9" name="Rectangle 8"/>
          <p:cNvSpPr/>
          <p:nvPr/>
        </p:nvSpPr>
        <p:spPr>
          <a:xfrm>
            <a:off x="7751022" y="5461062"/>
            <a:ext cx="2039341" cy="584775"/>
          </a:xfrm>
          <a:prstGeom prst="rect">
            <a:avLst/>
          </a:prstGeom>
        </p:spPr>
        <p:txBody>
          <a:bodyPr wrap="none">
            <a:spAutoFit/>
          </a:bodyPr>
          <a:lstStyle/>
          <a:p>
            <a:r>
              <a:rPr lang="en-US" sz="3200" dirty="0"/>
              <a:t>Shifts </a:t>
            </a:r>
            <a:r>
              <a:rPr lang="en-US" sz="3200" dirty="0" smtClean="0"/>
              <a:t>SRAS</a:t>
            </a:r>
            <a:endParaRPr lang="en-US" sz="3200" dirty="0"/>
          </a:p>
        </p:txBody>
      </p:sp>
    </p:spTree>
    <p:extLst>
      <p:ext uri="{BB962C8B-B14F-4D97-AF65-F5344CB8AC3E}">
        <p14:creationId xmlns:p14="http://schemas.microsoft.com/office/powerpoint/2010/main" val="3520558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the term used for the adjustment of the economy without any government intervention? What happens in the AD/AS graph?</a:t>
            </a:r>
          </a:p>
          <a:p>
            <a:r>
              <a:rPr lang="en-US" dirty="0" smtClean="0">
                <a:solidFill>
                  <a:srgbClr val="FF0000"/>
                </a:solidFill>
              </a:rPr>
              <a:t>Macroeconomic self adjustment.</a:t>
            </a:r>
          </a:p>
          <a:p>
            <a:r>
              <a:rPr lang="en-US" dirty="0" smtClean="0">
                <a:solidFill>
                  <a:srgbClr val="FF0000"/>
                </a:solidFill>
              </a:rPr>
              <a:t>The SRAS shifts</a:t>
            </a:r>
            <a:endParaRPr lang="en-US" dirty="0">
              <a:solidFill>
                <a:srgbClr val="FF0000"/>
              </a:solidFill>
            </a:endParaRPr>
          </a:p>
          <a:p>
            <a:r>
              <a:rPr lang="en-US" dirty="0" smtClean="0"/>
              <a:t>What is the term used for no discretionary fiscal policy that occurs automatically?</a:t>
            </a:r>
            <a:r>
              <a:rPr lang="en-US" dirty="0"/>
              <a:t> What happens in the AD/AS graph?</a:t>
            </a:r>
            <a:endParaRPr lang="en-US" dirty="0" smtClean="0"/>
          </a:p>
          <a:p>
            <a:r>
              <a:rPr lang="en-US" dirty="0" smtClean="0">
                <a:solidFill>
                  <a:srgbClr val="FF0000"/>
                </a:solidFill>
              </a:rPr>
              <a:t>Automatic Stabilizers.</a:t>
            </a:r>
          </a:p>
          <a:p>
            <a:r>
              <a:rPr lang="en-US" dirty="0" smtClean="0">
                <a:solidFill>
                  <a:srgbClr val="FF0000"/>
                </a:solidFill>
              </a:rPr>
              <a:t>The AD shifts. </a:t>
            </a:r>
          </a:p>
          <a:p>
            <a:endParaRPr lang="en-US" dirty="0"/>
          </a:p>
        </p:txBody>
      </p:sp>
    </p:spTree>
    <p:extLst>
      <p:ext uri="{BB962C8B-B14F-4D97-AF65-F5344CB8AC3E}">
        <p14:creationId xmlns:p14="http://schemas.microsoft.com/office/powerpoint/2010/main" val="38591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vs Policy Action</a:t>
            </a:r>
            <a:endParaRPr lang="en-US" dirty="0"/>
          </a:p>
        </p:txBody>
      </p:sp>
      <p:sp>
        <p:nvSpPr>
          <p:cNvPr id="3" name="Content Placeholder 2"/>
          <p:cNvSpPr>
            <a:spLocks noGrp="1"/>
          </p:cNvSpPr>
          <p:nvPr>
            <p:ph idx="1"/>
          </p:nvPr>
        </p:nvSpPr>
        <p:spPr>
          <a:xfrm>
            <a:off x="838200" y="1825625"/>
            <a:ext cx="4710953" cy="4351338"/>
          </a:xfrm>
        </p:spPr>
        <p:txBody>
          <a:bodyPr>
            <a:normAutofit fontScale="92500" lnSpcReduction="10000"/>
          </a:bodyPr>
          <a:lstStyle/>
          <a:p>
            <a:r>
              <a:rPr lang="en-US" dirty="0" smtClean="0"/>
              <a:t>The policy means fiscal policy or monetary policy and whether it’s expansionary or contractionary.</a:t>
            </a:r>
          </a:p>
          <a:p>
            <a:r>
              <a:rPr lang="en-US" dirty="0" smtClean="0"/>
              <a:t>The action means the specific thing that is done.</a:t>
            </a:r>
          </a:p>
          <a:p>
            <a:r>
              <a:rPr lang="en-US" dirty="0" smtClean="0"/>
              <a:t>The following table shows the actions of FP and MP.</a:t>
            </a:r>
          </a:p>
          <a:p>
            <a:r>
              <a:rPr lang="en-US" dirty="0" smtClean="0"/>
              <a:t>In the </a:t>
            </a:r>
            <a:r>
              <a:rPr lang="en-US" dirty="0" smtClean="0">
                <a:solidFill>
                  <a:srgbClr val="00B0F0"/>
                </a:solidFill>
              </a:rPr>
              <a:t>Free Response questions</a:t>
            </a:r>
            <a:r>
              <a:rPr lang="en-US" dirty="0" smtClean="0"/>
              <a:t>, </a:t>
            </a:r>
            <a:r>
              <a:rPr lang="en-US" dirty="0" smtClean="0">
                <a:solidFill>
                  <a:srgbClr val="00B0F0"/>
                </a:solidFill>
              </a:rPr>
              <a:t>be sure to give a specific policy action when asked!</a:t>
            </a:r>
            <a:endParaRPr lang="en-US" dirty="0">
              <a:solidFill>
                <a:srgbClr val="00B0F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89023842"/>
              </p:ext>
            </p:extLst>
          </p:nvPr>
        </p:nvGraphicFramePr>
        <p:xfrm>
          <a:off x="6203577" y="1732337"/>
          <a:ext cx="5345954" cy="4033520"/>
        </p:xfrm>
        <a:graphic>
          <a:graphicData uri="http://schemas.openxmlformats.org/drawingml/2006/table">
            <a:tbl>
              <a:tblPr firstRow="1" bandRow="1">
                <a:tableStyleId>{5C22544A-7EE6-4342-B048-85BDC9FD1C3A}</a:tableStyleId>
              </a:tblPr>
              <a:tblGrid>
                <a:gridCol w="1822823">
                  <a:extLst>
                    <a:ext uri="{9D8B030D-6E8A-4147-A177-3AD203B41FA5}">
                      <a16:colId xmlns:a16="http://schemas.microsoft.com/office/drawing/2014/main" val="2523170236"/>
                    </a:ext>
                  </a:extLst>
                </a:gridCol>
                <a:gridCol w="3523131">
                  <a:extLst>
                    <a:ext uri="{9D8B030D-6E8A-4147-A177-3AD203B41FA5}">
                      <a16:colId xmlns:a16="http://schemas.microsoft.com/office/drawing/2014/main" val="1818493385"/>
                    </a:ext>
                  </a:extLst>
                </a:gridCol>
              </a:tblGrid>
              <a:tr h="370840">
                <a:tc>
                  <a:txBody>
                    <a:bodyPr/>
                    <a:lstStyle/>
                    <a:p>
                      <a:r>
                        <a:rPr lang="en-US" dirty="0" smtClean="0"/>
                        <a:t>Policy Type</a:t>
                      </a:r>
                      <a:endParaRPr lang="en-US" dirty="0"/>
                    </a:p>
                  </a:txBody>
                  <a:tcPr/>
                </a:tc>
                <a:tc>
                  <a:txBody>
                    <a:bodyPr/>
                    <a:lstStyle/>
                    <a:p>
                      <a:r>
                        <a:rPr lang="en-US" dirty="0" smtClean="0"/>
                        <a:t>Policy</a:t>
                      </a:r>
                      <a:r>
                        <a:rPr lang="en-US" baseline="0" dirty="0" smtClean="0"/>
                        <a:t> Action</a:t>
                      </a:r>
                      <a:endParaRPr lang="en-US" dirty="0"/>
                    </a:p>
                  </a:txBody>
                  <a:tcPr/>
                </a:tc>
                <a:extLst>
                  <a:ext uri="{0D108BD9-81ED-4DB2-BD59-A6C34878D82A}">
                    <a16:rowId xmlns:a16="http://schemas.microsoft.com/office/drawing/2014/main" val="1250780956"/>
                  </a:ext>
                </a:extLst>
              </a:tr>
              <a:tr h="370840">
                <a:tc>
                  <a:txBody>
                    <a:bodyPr/>
                    <a:lstStyle/>
                    <a:p>
                      <a:r>
                        <a:rPr lang="en-US" dirty="0" smtClean="0"/>
                        <a:t>Expansionary FP</a:t>
                      </a:r>
                      <a:endParaRPr lang="en-US" dirty="0"/>
                    </a:p>
                  </a:txBody>
                  <a:tcPr/>
                </a:tc>
                <a:tc>
                  <a:txBody>
                    <a:bodyPr/>
                    <a:lstStyle/>
                    <a:p>
                      <a:r>
                        <a:rPr lang="en-US" dirty="0" smtClean="0"/>
                        <a:t>↑Government Expenditure ↓Tax</a:t>
                      </a:r>
                      <a:endParaRPr lang="en-US" dirty="0"/>
                    </a:p>
                  </a:txBody>
                  <a:tcPr/>
                </a:tc>
                <a:extLst>
                  <a:ext uri="{0D108BD9-81ED-4DB2-BD59-A6C34878D82A}">
                    <a16:rowId xmlns:a16="http://schemas.microsoft.com/office/drawing/2014/main" val="511179123"/>
                  </a:ext>
                </a:extLst>
              </a:tr>
              <a:tr h="370840">
                <a:tc>
                  <a:txBody>
                    <a:bodyPr/>
                    <a:lstStyle/>
                    <a:p>
                      <a:r>
                        <a:rPr lang="en-US" dirty="0" smtClean="0"/>
                        <a:t>Contractionary FP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↑Tax ↓Government Expenditure</a:t>
                      </a:r>
                    </a:p>
                  </a:txBody>
                  <a:tcPr/>
                </a:tc>
                <a:extLst>
                  <a:ext uri="{0D108BD9-81ED-4DB2-BD59-A6C34878D82A}">
                    <a16:rowId xmlns:a16="http://schemas.microsoft.com/office/drawing/2014/main" val="324756746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Expansionary MP</a:t>
                      </a:r>
                    </a:p>
                  </a:txBody>
                  <a:tcPr/>
                </a:tc>
                <a:tc>
                  <a:txBody>
                    <a:bodyPr/>
                    <a:lstStyle/>
                    <a:p>
                      <a:r>
                        <a:rPr lang="en-US" dirty="0" smtClean="0"/>
                        <a:t>Buy bonds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↓Reserve</a:t>
                      </a:r>
                      <a:r>
                        <a:rPr lang="en-US" baseline="0" dirty="0" smtClean="0"/>
                        <a:t> requirement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Discount Rate/Federal Funds Rate</a:t>
                      </a:r>
                      <a:endParaRPr lang="en-US" dirty="0" smtClean="0"/>
                    </a:p>
                  </a:txBody>
                  <a:tcPr/>
                </a:tc>
                <a:extLst>
                  <a:ext uri="{0D108BD9-81ED-4DB2-BD59-A6C34878D82A}">
                    <a16:rowId xmlns:a16="http://schemas.microsoft.com/office/drawing/2014/main" val="356161163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Contractionary MP</a:t>
                      </a:r>
                    </a:p>
                  </a:txBody>
                  <a:tcPr/>
                </a:tc>
                <a:tc>
                  <a:txBody>
                    <a:bodyPr/>
                    <a:lstStyle/>
                    <a:p>
                      <a:r>
                        <a:rPr lang="en-US" dirty="0" smtClean="0"/>
                        <a:t>Sell bonds</a:t>
                      </a:r>
                    </a:p>
                    <a:p>
                      <a:r>
                        <a:rPr lang="en-US" dirty="0" smtClean="0"/>
                        <a:t>↑Reserve</a:t>
                      </a:r>
                      <a:r>
                        <a:rPr lang="en-US" baseline="0" dirty="0" smtClean="0"/>
                        <a:t> requirement</a:t>
                      </a:r>
                    </a:p>
                    <a:p>
                      <a:r>
                        <a:rPr lang="en-US" dirty="0" smtClean="0"/>
                        <a:t>↑</a:t>
                      </a:r>
                      <a:r>
                        <a:rPr lang="en-US" baseline="0" dirty="0" smtClean="0"/>
                        <a:t>Discount Rate/Federal Funds Rate</a:t>
                      </a:r>
                      <a:endParaRPr lang="en-US" dirty="0" smtClean="0"/>
                    </a:p>
                    <a:p>
                      <a:endParaRPr lang="en-US" dirty="0"/>
                    </a:p>
                  </a:txBody>
                  <a:tcPr/>
                </a:tc>
                <a:extLst>
                  <a:ext uri="{0D108BD9-81ED-4DB2-BD59-A6C34878D82A}">
                    <a16:rowId xmlns:a16="http://schemas.microsoft.com/office/drawing/2014/main" val="2958513088"/>
                  </a:ext>
                </a:extLst>
              </a:tr>
            </a:tbl>
          </a:graphicData>
        </a:graphic>
      </p:graphicFrame>
      <p:sp>
        <p:nvSpPr>
          <p:cNvPr id="5" name="TextBox 4"/>
          <p:cNvSpPr txBox="1"/>
          <p:nvPr/>
        </p:nvSpPr>
        <p:spPr>
          <a:xfrm>
            <a:off x="6451600" y="203200"/>
            <a:ext cx="4749800" cy="1200329"/>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In the AP exam, when they ask for a policy action, make sure to talk about the specific action as shown in the table below.</a:t>
            </a:r>
            <a:endParaRPr lang="en-US" dirty="0">
              <a:solidFill>
                <a:srgbClr val="FF0000"/>
              </a:solidFill>
            </a:endParaRPr>
          </a:p>
        </p:txBody>
      </p:sp>
    </p:spTree>
    <p:extLst>
      <p:ext uri="{BB962C8B-B14F-4D97-AF65-F5344CB8AC3E}">
        <p14:creationId xmlns:p14="http://schemas.microsoft.com/office/powerpoint/2010/main" val="2279951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Give a policy action if the government wishes to fight high unemployment in a recession using fiscal policy.</a:t>
            </a:r>
          </a:p>
          <a:p>
            <a:r>
              <a:rPr lang="en-US" dirty="0" smtClean="0">
                <a:solidFill>
                  <a:srgbClr val="FF0000"/>
                </a:solidFill>
              </a:rPr>
              <a:t>Lower taxes</a:t>
            </a:r>
            <a:endParaRPr lang="en-US" dirty="0">
              <a:solidFill>
                <a:srgbClr val="FF0000"/>
              </a:solidFill>
            </a:endParaRPr>
          </a:p>
          <a:p>
            <a:r>
              <a:rPr lang="en-US" dirty="0" smtClean="0"/>
              <a:t>Give a policy action if the government wishes to correct high inflation using monetary policy.</a:t>
            </a:r>
          </a:p>
          <a:p>
            <a:r>
              <a:rPr lang="en-US" dirty="0" smtClean="0">
                <a:solidFill>
                  <a:srgbClr val="FF0000"/>
                </a:solidFill>
              </a:rPr>
              <a:t>Sell bonds</a:t>
            </a:r>
            <a:endParaRPr lang="en-US" dirty="0">
              <a:solidFill>
                <a:srgbClr val="FF0000"/>
              </a:solidFill>
            </a:endParaRPr>
          </a:p>
        </p:txBody>
      </p:sp>
    </p:spTree>
    <p:extLst>
      <p:ext uri="{BB962C8B-B14F-4D97-AF65-F5344CB8AC3E}">
        <p14:creationId xmlns:p14="http://schemas.microsoft.com/office/powerpoint/2010/main" val="41304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107288"/>
            <a:ext cx="10515600" cy="1325563"/>
          </a:xfrm>
        </p:spPr>
        <p:txBody>
          <a:bodyPr/>
          <a:lstStyle/>
          <a:p>
            <a:r>
              <a:rPr lang="en-US" dirty="0" smtClean="0"/>
              <a:t>The </a:t>
            </a:r>
            <a:r>
              <a:rPr lang="en-US" dirty="0" err="1" smtClean="0"/>
              <a:t>Laffer</a:t>
            </a:r>
            <a:r>
              <a:rPr lang="en-US" dirty="0" smtClean="0"/>
              <a:t> Curve</a:t>
            </a:r>
            <a:endParaRPr lang="en-US" dirty="0"/>
          </a:p>
        </p:txBody>
      </p:sp>
      <p:sp>
        <p:nvSpPr>
          <p:cNvPr id="3" name="Content Placeholder 2"/>
          <p:cNvSpPr>
            <a:spLocks noGrp="1"/>
          </p:cNvSpPr>
          <p:nvPr>
            <p:ph idx="1"/>
          </p:nvPr>
        </p:nvSpPr>
        <p:spPr>
          <a:xfrm>
            <a:off x="235974" y="1334559"/>
            <a:ext cx="4537273" cy="4351338"/>
          </a:xfrm>
        </p:spPr>
        <p:txBody>
          <a:bodyPr>
            <a:normAutofit fontScale="77500" lnSpcReduction="20000"/>
          </a:bodyPr>
          <a:lstStyle/>
          <a:p>
            <a:r>
              <a:rPr lang="en-US" dirty="0" smtClean="0"/>
              <a:t>The </a:t>
            </a:r>
            <a:r>
              <a:rPr lang="en-US" dirty="0" err="1" smtClean="0"/>
              <a:t>Laffer</a:t>
            </a:r>
            <a:r>
              <a:rPr lang="en-US" dirty="0" smtClean="0"/>
              <a:t> curve, named after economist Arthur </a:t>
            </a:r>
            <a:r>
              <a:rPr lang="en-US" dirty="0" err="1" smtClean="0"/>
              <a:t>Laffer</a:t>
            </a:r>
            <a:r>
              <a:rPr lang="en-US" dirty="0" smtClean="0"/>
              <a:t> </a:t>
            </a:r>
            <a:r>
              <a:rPr lang="en-US" dirty="0" smtClean="0">
                <a:solidFill>
                  <a:srgbClr val="00B0F0"/>
                </a:solidFill>
              </a:rPr>
              <a:t>shows how much tax revenue a government can raise depending on the tax rate</a:t>
            </a:r>
            <a:r>
              <a:rPr lang="en-US" dirty="0" smtClean="0"/>
              <a:t>.</a:t>
            </a:r>
          </a:p>
          <a:p>
            <a:r>
              <a:rPr lang="en-US" dirty="0" smtClean="0"/>
              <a:t>0% tax rate:</a:t>
            </a:r>
          </a:p>
          <a:p>
            <a:pPr lvl="1"/>
            <a:r>
              <a:rPr lang="en-US" dirty="0" smtClean="0"/>
              <a:t>The tax revenue will obviously be zero.</a:t>
            </a:r>
          </a:p>
          <a:p>
            <a:r>
              <a:rPr lang="en-US" dirty="0" smtClean="0"/>
              <a:t>100% tax rate:</a:t>
            </a:r>
          </a:p>
          <a:p>
            <a:pPr lvl="1"/>
            <a:r>
              <a:rPr lang="en-US" dirty="0" smtClean="0"/>
              <a:t>People will not want to work and therefore have little to no income to pay tax with. </a:t>
            </a:r>
          </a:p>
          <a:p>
            <a:r>
              <a:rPr lang="en-US" dirty="0" smtClean="0"/>
              <a:t>In between tax rate:</a:t>
            </a:r>
          </a:p>
          <a:p>
            <a:pPr lvl="1"/>
            <a:r>
              <a:rPr lang="en-US" dirty="0" smtClean="0"/>
              <a:t>There is an optimal level where people are paying tax but still have an incentive to work, therefore creating the highest tax revenue. </a:t>
            </a:r>
            <a:endParaRPr lang="en-US" dirty="0"/>
          </a:p>
        </p:txBody>
      </p:sp>
      <p:pic>
        <p:nvPicPr>
          <p:cNvPr id="5" name="Picture 4"/>
          <p:cNvPicPr>
            <a:picLocks noChangeAspect="1"/>
          </p:cNvPicPr>
          <p:nvPr/>
        </p:nvPicPr>
        <p:blipFill>
          <a:blip r:embed="rId2"/>
          <a:stretch>
            <a:fillRect/>
          </a:stretch>
        </p:blipFill>
        <p:spPr>
          <a:xfrm>
            <a:off x="4999389" y="265011"/>
            <a:ext cx="6716062" cy="4744112"/>
          </a:xfrm>
          <a:prstGeom prst="rect">
            <a:avLst/>
          </a:prstGeom>
        </p:spPr>
      </p:pic>
      <p:sp>
        <p:nvSpPr>
          <p:cNvPr id="6" name="TextBox 5"/>
          <p:cNvSpPr txBox="1"/>
          <p:nvPr/>
        </p:nvSpPr>
        <p:spPr>
          <a:xfrm>
            <a:off x="5309419" y="5220929"/>
            <a:ext cx="6794091" cy="1200329"/>
          </a:xfrm>
          <a:prstGeom prst="rect">
            <a:avLst/>
          </a:prstGeom>
          <a:noFill/>
        </p:spPr>
        <p:txBody>
          <a:bodyPr wrap="square" rtlCol="0">
            <a:spAutoFit/>
          </a:bodyPr>
          <a:lstStyle/>
          <a:p>
            <a:r>
              <a:rPr lang="en-US" dirty="0" smtClean="0"/>
              <a:t>Note: We could apply this concept to many different scenarios. </a:t>
            </a:r>
            <a:r>
              <a:rPr lang="en-US" dirty="0" err="1" smtClean="0"/>
              <a:t>Eg</a:t>
            </a:r>
            <a:r>
              <a:rPr lang="en-US" dirty="0" smtClean="0"/>
              <a:t>. Study and academic performance. If you study 0 hours you won’t know the content. If you study 24 hours you will be so exhausted you can’t perform. </a:t>
            </a:r>
            <a:endParaRPr lang="en-US" dirty="0"/>
          </a:p>
        </p:txBody>
      </p:sp>
    </p:spTree>
    <p:extLst>
      <p:ext uri="{BB962C8B-B14F-4D97-AF65-F5344CB8AC3E}">
        <p14:creationId xmlns:p14="http://schemas.microsoft.com/office/powerpoint/2010/main" val="1500779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doesn’t charging the maximum amount of tax create the most tax revenue?</a:t>
            </a:r>
          </a:p>
          <a:p>
            <a:r>
              <a:rPr lang="en-US" dirty="0" smtClean="0">
                <a:solidFill>
                  <a:srgbClr val="FF0000"/>
                </a:solidFill>
              </a:rPr>
              <a:t>It discourages people from working, and so incomes won’t be as high. This means there is less income to tax. </a:t>
            </a:r>
            <a:endParaRPr lang="en-US" dirty="0">
              <a:solidFill>
                <a:srgbClr val="FF0000"/>
              </a:solidFill>
            </a:endParaRPr>
          </a:p>
        </p:txBody>
      </p:sp>
    </p:spTree>
    <p:extLst>
      <p:ext uri="{BB962C8B-B14F-4D97-AF65-F5344CB8AC3E}">
        <p14:creationId xmlns:p14="http://schemas.microsoft.com/office/powerpoint/2010/main" val="197181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20" y="325347"/>
            <a:ext cx="6093542" cy="883572"/>
          </a:xfrm>
        </p:spPr>
        <p:txBody>
          <a:bodyPr/>
          <a:lstStyle/>
          <a:p>
            <a:r>
              <a:rPr lang="en-US" dirty="0" smtClean="0"/>
              <a:t>Inflationary Expectations</a:t>
            </a:r>
            <a:endParaRPr lang="en-US" dirty="0"/>
          </a:p>
        </p:txBody>
      </p:sp>
      <p:sp>
        <p:nvSpPr>
          <p:cNvPr id="3" name="Content Placeholder 2"/>
          <p:cNvSpPr>
            <a:spLocks noGrp="1"/>
          </p:cNvSpPr>
          <p:nvPr>
            <p:ph idx="1"/>
          </p:nvPr>
        </p:nvSpPr>
        <p:spPr>
          <a:xfrm>
            <a:off x="454742" y="1208919"/>
            <a:ext cx="5464277" cy="4351338"/>
          </a:xfrm>
        </p:spPr>
        <p:txBody>
          <a:bodyPr>
            <a:normAutofit lnSpcReduction="10000"/>
          </a:bodyPr>
          <a:lstStyle/>
          <a:p>
            <a:r>
              <a:rPr lang="en-US" dirty="0" smtClean="0"/>
              <a:t>Some questions include the expression: Inflationary Expectations</a:t>
            </a:r>
          </a:p>
          <a:p>
            <a:r>
              <a:rPr lang="en-US" dirty="0" smtClean="0"/>
              <a:t>When people expect higher inflation, they will change their behavior.</a:t>
            </a:r>
          </a:p>
          <a:p>
            <a:r>
              <a:rPr lang="en-US" dirty="0" smtClean="0"/>
              <a:t>This includes workers who will ask for higher wages.</a:t>
            </a:r>
          </a:p>
          <a:p>
            <a:r>
              <a:rPr lang="en-US" dirty="0" smtClean="0"/>
              <a:t>This decreases the SRAS because firms because their costs have increased. </a:t>
            </a:r>
          </a:p>
          <a:p>
            <a:endParaRPr lang="en-US" dirty="0" smtClean="0"/>
          </a:p>
          <a:p>
            <a:endParaRPr lang="en-US" dirty="0" smtClean="0"/>
          </a:p>
        </p:txBody>
      </p:sp>
      <p:pic>
        <p:nvPicPr>
          <p:cNvPr id="5" name="Picture 4"/>
          <p:cNvPicPr>
            <a:picLocks noChangeAspect="1"/>
          </p:cNvPicPr>
          <p:nvPr/>
        </p:nvPicPr>
        <p:blipFill>
          <a:blip r:embed="rId2"/>
          <a:stretch>
            <a:fillRect/>
          </a:stretch>
        </p:blipFill>
        <p:spPr>
          <a:xfrm>
            <a:off x="6361470" y="2362662"/>
            <a:ext cx="5401328" cy="3743170"/>
          </a:xfrm>
          <a:prstGeom prst="rect">
            <a:avLst/>
          </a:prstGeom>
        </p:spPr>
      </p:pic>
      <p:sp>
        <p:nvSpPr>
          <p:cNvPr id="6" name="Down Arrow 5"/>
          <p:cNvSpPr/>
          <p:nvPr/>
        </p:nvSpPr>
        <p:spPr>
          <a:xfrm rot="10800000">
            <a:off x="6681020" y="945132"/>
            <a:ext cx="678426" cy="894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59446" y="1052052"/>
            <a:ext cx="3592192" cy="923330"/>
          </a:xfrm>
          <a:prstGeom prst="rect">
            <a:avLst/>
          </a:prstGeom>
          <a:noFill/>
        </p:spPr>
        <p:txBody>
          <a:bodyPr wrap="square" rtlCol="0">
            <a:spAutoFit/>
          </a:bodyPr>
          <a:lstStyle/>
          <a:p>
            <a:r>
              <a:rPr lang="en-US" dirty="0" smtClean="0"/>
              <a:t>Inflationary Expectations</a:t>
            </a:r>
          </a:p>
          <a:p>
            <a:r>
              <a:rPr lang="en-US" dirty="0" smtClean="0"/>
              <a:t>(expectation that the prices will go up)</a:t>
            </a:r>
            <a:endParaRPr lang="en-US" dirty="0"/>
          </a:p>
        </p:txBody>
      </p:sp>
      <p:sp>
        <p:nvSpPr>
          <p:cNvPr id="8" name="TextBox 7"/>
          <p:cNvSpPr txBox="1"/>
          <p:nvPr/>
        </p:nvSpPr>
        <p:spPr>
          <a:xfrm>
            <a:off x="661220" y="5520499"/>
            <a:ext cx="4758813"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↑Inflationary </a:t>
            </a:r>
            <a:r>
              <a:rPr lang="en-US" dirty="0" err="1" smtClean="0">
                <a:solidFill>
                  <a:srgbClr val="FF0000"/>
                </a:solidFill>
              </a:rPr>
              <a:t>Expectations→Workers</a:t>
            </a:r>
            <a:r>
              <a:rPr lang="en-US" dirty="0" smtClean="0">
                <a:solidFill>
                  <a:srgbClr val="FF0000"/>
                </a:solidFill>
              </a:rPr>
              <a:t> ask for higher wages→</a:t>
            </a:r>
            <a:r>
              <a:rPr lang="en-US" dirty="0">
                <a:solidFill>
                  <a:srgbClr val="FF0000"/>
                </a:solidFill>
              </a:rPr>
              <a:t>↑</a:t>
            </a:r>
            <a:r>
              <a:rPr lang="en-US" dirty="0" smtClean="0">
                <a:solidFill>
                  <a:srgbClr val="FF0000"/>
                </a:solidFill>
              </a:rPr>
              <a:t>Firm costs→</a:t>
            </a:r>
            <a:r>
              <a:rPr lang="en-US" dirty="0">
                <a:solidFill>
                  <a:srgbClr val="FF0000"/>
                </a:solidFill>
              </a:rPr>
              <a:t>↓</a:t>
            </a:r>
            <a:r>
              <a:rPr lang="en-US" dirty="0" smtClean="0">
                <a:solidFill>
                  <a:srgbClr val="FF0000"/>
                </a:solidFill>
              </a:rPr>
              <a:t>SRAS</a:t>
            </a:r>
            <a:endParaRPr lang="en-US" dirty="0">
              <a:solidFill>
                <a:srgbClr val="FF0000"/>
              </a:solidFill>
            </a:endParaRPr>
          </a:p>
        </p:txBody>
      </p:sp>
      <p:sp>
        <p:nvSpPr>
          <p:cNvPr id="9" name="Right Arrow 8"/>
          <p:cNvSpPr/>
          <p:nvPr/>
        </p:nvSpPr>
        <p:spPr>
          <a:xfrm>
            <a:off x="5545394" y="2470817"/>
            <a:ext cx="816076" cy="547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89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21" y="128588"/>
            <a:ext cx="7174530" cy="1051820"/>
          </a:xfrm>
        </p:spPr>
        <p:txBody>
          <a:bodyPr/>
          <a:lstStyle/>
          <a:p>
            <a:r>
              <a:rPr lang="en-US" dirty="0" smtClean="0"/>
              <a:t>Rational Expectations Theory</a:t>
            </a:r>
            <a:endParaRPr lang="en-US" dirty="0"/>
          </a:p>
        </p:txBody>
      </p:sp>
      <p:sp>
        <p:nvSpPr>
          <p:cNvPr id="3" name="Content Placeholder 2"/>
          <p:cNvSpPr>
            <a:spLocks noGrp="1"/>
          </p:cNvSpPr>
          <p:nvPr>
            <p:ph idx="1"/>
          </p:nvPr>
        </p:nvSpPr>
        <p:spPr>
          <a:xfrm>
            <a:off x="389466" y="1546225"/>
            <a:ext cx="4654974" cy="4351338"/>
          </a:xfrm>
        </p:spPr>
        <p:txBody>
          <a:bodyPr>
            <a:normAutofit fontScale="70000" lnSpcReduction="20000"/>
          </a:bodyPr>
          <a:lstStyle/>
          <a:p>
            <a:r>
              <a:rPr lang="en-US" dirty="0" smtClean="0">
                <a:solidFill>
                  <a:srgbClr val="00B0F0"/>
                </a:solidFill>
              </a:rPr>
              <a:t>Rational expectations theory </a:t>
            </a:r>
            <a:r>
              <a:rPr lang="en-US" dirty="0" smtClean="0"/>
              <a:t>is the idea that people within an economy have an understanding of how the economy works, and that </a:t>
            </a:r>
            <a:r>
              <a:rPr lang="en-US" dirty="0" smtClean="0">
                <a:solidFill>
                  <a:srgbClr val="00B0F0"/>
                </a:solidFill>
              </a:rPr>
              <a:t>people will change their behavior in a logical way when they learn new information about the economy</a:t>
            </a:r>
            <a:r>
              <a:rPr lang="en-US" dirty="0" smtClean="0"/>
              <a:t>. </a:t>
            </a:r>
          </a:p>
          <a:p>
            <a:r>
              <a:rPr lang="en-US" dirty="0" smtClean="0"/>
              <a:t>Examples:</a:t>
            </a:r>
          </a:p>
          <a:p>
            <a:pPr lvl="1"/>
            <a:r>
              <a:rPr lang="en-US" dirty="0" smtClean="0"/>
              <a:t>If people see rising inflation over a period of time they will predict that the future will also have high inflation, and will adjust their behavior, probably by asking for higher prices. </a:t>
            </a:r>
          </a:p>
          <a:p>
            <a:pPr lvl="1"/>
            <a:r>
              <a:rPr lang="en-US" dirty="0" smtClean="0"/>
              <a:t>When people see the government increasing the money supply, they know the price level will eventually go up and so they increase the price of goods and services and ask for higher wages</a:t>
            </a:r>
          </a:p>
          <a:p>
            <a:pPr lvl="2"/>
            <a:r>
              <a:rPr lang="en-US" dirty="0" smtClean="0"/>
              <a:t>If this theory is true then we would see a reduction in the effectiveness of the policies</a:t>
            </a:r>
            <a:endParaRPr lang="en-US" dirty="0"/>
          </a:p>
        </p:txBody>
      </p:sp>
      <p:pic>
        <p:nvPicPr>
          <p:cNvPr id="4" name="Picture 3"/>
          <p:cNvPicPr>
            <a:picLocks noChangeAspect="1"/>
          </p:cNvPicPr>
          <p:nvPr/>
        </p:nvPicPr>
        <p:blipFill>
          <a:blip r:embed="rId2"/>
          <a:stretch>
            <a:fillRect/>
          </a:stretch>
        </p:blipFill>
        <p:spPr>
          <a:xfrm>
            <a:off x="5264081" y="1926964"/>
            <a:ext cx="5534797" cy="1867161"/>
          </a:xfrm>
          <a:prstGeom prst="rect">
            <a:avLst/>
          </a:prstGeom>
        </p:spPr>
      </p:pic>
      <p:sp>
        <p:nvSpPr>
          <p:cNvPr id="5" name="TextBox 4"/>
          <p:cNvSpPr txBox="1"/>
          <p:nvPr/>
        </p:nvSpPr>
        <p:spPr>
          <a:xfrm>
            <a:off x="5431721" y="3886200"/>
            <a:ext cx="5022919" cy="923330"/>
          </a:xfrm>
          <a:prstGeom prst="rect">
            <a:avLst/>
          </a:prstGeom>
          <a:noFill/>
        </p:spPr>
        <p:txBody>
          <a:bodyPr wrap="square" rtlCol="0">
            <a:spAutoFit/>
          </a:bodyPr>
          <a:lstStyle/>
          <a:p>
            <a:r>
              <a:rPr lang="en-US" dirty="0" smtClean="0"/>
              <a:t>The real world answer is likely that many people do change their behavior rationally, however many people likely do not. </a:t>
            </a:r>
          </a:p>
        </p:txBody>
      </p:sp>
      <p:sp>
        <p:nvSpPr>
          <p:cNvPr id="6" name="TextBox 5"/>
          <p:cNvSpPr txBox="1"/>
          <p:nvPr/>
        </p:nvSpPr>
        <p:spPr>
          <a:xfrm>
            <a:off x="7714211" y="149629"/>
            <a:ext cx="3865418" cy="1354217"/>
          </a:xfrm>
          <a:prstGeom prst="rect">
            <a:avLst/>
          </a:prstGeom>
          <a:solidFill>
            <a:srgbClr val="FFFF00"/>
          </a:solidFill>
        </p:spPr>
        <p:txBody>
          <a:bodyPr wrap="square" rtlCol="0">
            <a:spAutoFit/>
          </a:bodyPr>
          <a:lstStyle/>
          <a:p>
            <a:r>
              <a:rPr lang="en-US" dirty="0" smtClean="0">
                <a:solidFill>
                  <a:srgbClr val="FF0000"/>
                </a:solidFill>
              </a:rPr>
              <a:t>Summary</a:t>
            </a:r>
            <a:endParaRPr lang="en-US" sz="1600" dirty="0" smtClean="0">
              <a:solidFill>
                <a:srgbClr val="FF0000"/>
              </a:solidFill>
            </a:endParaRPr>
          </a:p>
          <a:p>
            <a:r>
              <a:rPr lang="en-US" sz="1600" dirty="0" smtClean="0">
                <a:solidFill>
                  <a:srgbClr val="FF0000"/>
                </a:solidFill>
              </a:rPr>
              <a:t>Rational Expectations = people use past and current information to change their behavior. This can apply in many situations, including inflationary expectations.</a:t>
            </a:r>
            <a:endParaRPr lang="en-US" sz="1600" dirty="0">
              <a:solidFill>
                <a:srgbClr val="FF0000"/>
              </a:solidFill>
            </a:endParaRPr>
          </a:p>
        </p:txBody>
      </p:sp>
    </p:spTree>
    <p:extLst>
      <p:ext uri="{BB962C8B-B14F-4D97-AF65-F5344CB8AC3E}">
        <p14:creationId xmlns:p14="http://schemas.microsoft.com/office/powerpoint/2010/main" val="2505240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26" y="846569"/>
            <a:ext cx="4203700" cy="625475"/>
          </a:xfrm>
        </p:spPr>
        <p:txBody>
          <a:bodyPr/>
          <a:lstStyle/>
          <a:p>
            <a:r>
              <a:rPr lang="en-US" dirty="0" smtClean="0"/>
              <a:t>Before Specializing</a:t>
            </a:r>
            <a:endParaRPr lang="en-US" dirty="0"/>
          </a:p>
        </p:txBody>
      </p:sp>
      <p:pic>
        <p:nvPicPr>
          <p:cNvPr id="4" name="Picture 3"/>
          <p:cNvPicPr>
            <a:picLocks noChangeAspect="1"/>
          </p:cNvPicPr>
          <p:nvPr/>
        </p:nvPicPr>
        <p:blipFill>
          <a:blip r:embed="rId2"/>
          <a:stretch>
            <a:fillRect/>
          </a:stretch>
        </p:blipFill>
        <p:spPr>
          <a:xfrm>
            <a:off x="585418" y="1294663"/>
            <a:ext cx="2562315" cy="1419661"/>
          </a:xfrm>
          <a:prstGeom prst="rect">
            <a:avLst/>
          </a:prstGeom>
        </p:spPr>
      </p:pic>
      <p:pic>
        <p:nvPicPr>
          <p:cNvPr id="5" name="Picture 4"/>
          <p:cNvPicPr>
            <a:picLocks noChangeAspect="1"/>
          </p:cNvPicPr>
          <p:nvPr/>
        </p:nvPicPr>
        <p:blipFill>
          <a:blip r:embed="rId3"/>
          <a:stretch>
            <a:fillRect/>
          </a:stretch>
        </p:blipFill>
        <p:spPr>
          <a:xfrm>
            <a:off x="3337475" y="1294663"/>
            <a:ext cx="2421234" cy="1419661"/>
          </a:xfrm>
          <a:prstGeom prst="rect">
            <a:avLst/>
          </a:prstGeom>
        </p:spPr>
      </p:pic>
      <p:sp>
        <p:nvSpPr>
          <p:cNvPr id="6" name="Content Placeholder 2"/>
          <p:cNvSpPr txBox="1">
            <a:spLocks/>
          </p:cNvSpPr>
          <p:nvPr/>
        </p:nvSpPr>
        <p:spPr>
          <a:xfrm>
            <a:off x="3276734" y="893837"/>
            <a:ext cx="4203700" cy="625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After Specializing</a:t>
            </a:r>
            <a:endParaRPr lang="en-US" dirty="0"/>
          </a:p>
        </p:txBody>
      </p:sp>
      <p:sp>
        <p:nvSpPr>
          <p:cNvPr id="7" name="TextBox 6"/>
          <p:cNvSpPr txBox="1"/>
          <p:nvPr/>
        </p:nvSpPr>
        <p:spPr>
          <a:xfrm>
            <a:off x="6550927" y="200459"/>
            <a:ext cx="5194942" cy="2462213"/>
          </a:xfrm>
          <a:prstGeom prst="rect">
            <a:avLst/>
          </a:prstGeom>
          <a:noFill/>
        </p:spPr>
        <p:txBody>
          <a:bodyPr wrap="square" rtlCol="0">
            <a:spAutoFit/>
          </a:bodyPr>
          <a:lstStyle/>
          <a:p>
            <a:r>
              <a:rPr lang="en-US" sz="1400" dirty="0" smtClean="0"/>
              <a:t>By </a:t>
            </a:r>
            <a:r>
              <a:rPr lang="en-US" sz="1400" b="1" dirty="0" smtClean="0"/>
              <a:t>specializing according to comparative advantage </a:t>
            </a:r>
            <a:r>
              <a:rPr lang="en-US" sz="1400" dirty="0" smtClean="0"/>
              <a:t>and then trading, both Bob and the woman can </a:t>
            </a:r>
            <a:r>
              <a:rPr lang="en-US" sz="1400" dirty="0" smtClean="0">
                <a:solidFill>
                  <a:srgbClr val="00B0F0"/>
                </a:solidFill>
              </a:rPr>
              <a:t>consume</a:t>
            </a:r>
            <a:r>
              <a:rPr lang="en-US" sz="1400" dirty="0" smtClean="0"/>
              <a:t> </a:t>
            </a:r>
            <a:r>
              <a:rPr lang="en-US" sz="1400" dirty="0" smtClean="0">
                <a:solidFill>
                  <a:srgbClr val="00B0F0"/>
                </a:solidFill>
              </a:rPr>
              <a:t>beyond</a:t>
            </a:r>
            <a:r>
              <a:rPr lang="en-US" sz="1400" dirty="0" smtClean="0"/>
              <a:t> their PPC at point D even though they can only </a:t>
            </a:r>
            <a:r>
              <a:rPr lang="en-US" sz="1400" dirty="0" smtClean="0">
                <a:solidFill>
                  <a:srgbClr val="00B050"/>
                </a:solidFill>
              </a:rPr>
              <a:t>produce</a:t>
            </a:r>
            <a:r>
              <a:rPr lang="en-US" sz="1400" dirty="0" smtClean="0"/>
              <a:t> </a:t>
            </a:r>
            <a:r>
              <a:rPr lang="en-US" sz="1400" dirty="0" smtClean="0">
                <a:solidFill>
                  <a:srgbClr val="00B050"/>
                </a:solidFill>
              </a:rPr>
              <a:t>on</a:t>
            </a:r>
            <a:r>
              <a:rPr lang="en-US" sz="1400" dirty="0" smtClean="0"/>
              <a:t> their PPC. </a:t>
            </a:r>
          </a:p>
          <a:p>
            <a:endParaRPr lang="en-US" sz="1400" dirty="0"/>
          </a:p>
          <a:p>
            <a:r>
              <a:rPr lang="en-US" sz="1400" dirty="0" smtClean="0"/>
              <a:t>This is because, by specializing according to comparative advantage, the costs of production have fallen, which creates the same effect as if technology or resources had improved.</a:t>
            </a:r>
          </a:p>
          <a:p>
            <a:endParaRPr lang="en-US" sz="1400" dirty="0"/>
          </a:p>
          <a:p>
            <a:r>
              <a:rPr lang="en-US" sz="1400" dirty="0" smtClean="0"/>
              <a:t>Note, there would be more factors at play to work out how exactly the total production would be divided between Anne and Frank but this is beyond the scope of the course.</a:t>
            </a:r>
            <a:endParaRPr lang="en-US" sz="1400" dirty="0"/>
          </a:p>
        </p:txBody>
      </p:sp>
      <p:pic>
        <p:nvPicPr>
          <p:cNvPr id="11" name="Picture 10"/>
          <p:cNvPicPr>
            <a:picLocks noChangeAspect="1"/>
          </p:cNvPicPr>
          <p:nvPr/>
        </p:nvPicPr>
        <p:blipFill>
          <a:blip r:embed="rId4"/>
          <a:stretch>
            <a:fillRect/>
          </a:stretch>
        </p:blipFill>
        <p:spPr>
          <a:xfrm>
            <a:off x="2439253" y="6516303"/>
            <a:ext cx="3707547" cy="368013"/>
          </a:xfrm>
          <a:prstGeom prst="rect">
            <a:avLst/>
          </a:prstGeom>
        </p:spPr>
      </p:pic>
      <p:sp>
        <p:nvSpPr>
          <p:cNvPr id="13" name="TextBox 12"/>
          <p:cNvSpPr txBox="1"/>
          <p:nvPr/>
        </p:nvSpPr>
        <p:spPr>
          <a:xfrm>
            <a:off x="298383" y="67377"/>
            <a:ext cx="3907857" cy="707886"/>
          </a:xfrm>
          <a:prstGeom prst="rect">
            <a:avLst/>
          </a:prstGeom>
          <a:solidFill>
            <a:schemeClr val="accent1">
              <a:lumMod val="20000"/>
              <a:lumOff val="80000"/>
            </a:schemeClr>
          </a:solidFill>
        </p:spPr>
        <p:txBody>
          <a:bodyPr wrap="square" rtlCol="0">
            <a:spAutoFit/>
          </a:bodyPr>
          <a:lstStyle/>
          <a:p>
            <a:r>
              <a:rPr lang="en-AU" sz="4000" dirty="0" smtClean="0"/>
              <a:t>Gains From Trade</a:t>
            </a:r>
            <a:endParaRPr lang="en-AU" sz="40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198" y="3020140"/>
            <a:ext cx="4648849" cy="349616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9015" y="2948422"/>
            <a:ext cx="4648849" cy="3496163"/>
          </a:xfrm>
          <a:prstGeom prst="rect">
            <a:avLst/>
          </a:prstGeom>
        </p:spPr>
      </p:pic>
      <p:sp>
        <p:nvSpPr>
          <p:cNvPr id="8" name="TextBox 7"/>
          <p:cNvSpPr txBox="1"/>
          <p:nvPr/>
        </p:nvSpPr>
        <p:spPr>
          <a:xfrm>
            <a:off x="9144000" y="6104965"/>
            <a:ext cx="950259" cy="369332"/>
          </a:xfrm>
          <a:prstGeom prst="rect">
            <a:avLst/>
          </a:prstGeom>
          <a:solidFill>
            <a:schemeClr val="bg1"/>
          </a:solidFill>
        </p:spPr>
        <p:txBody>
          <a:bodyPr wrap="square" rtlCol="0">
            <a:spAutoFit/>
          </a:bodyPr>
          <a:lstStyle/>
          <a:p>
            <a:r>
              <a:rPr lang="en-US" dirty="0" smtClean="0"/>
              <a:t>Fish</a:t>
            </a:r>
            <a:endParaRPr lang="en-US" dirty="0"/>
          </a:p>
        </p:txBody>
      </p:sp>
      <p:sp>
        <p:nvSpPr>
          <p:cNvPr id="15" name="TextBox 14"/>
          <p:cNvSpPr txBox="1"/>
          <p:nvPr/>
        </p:nvSpPr>
        <p:spPr>
          <a:xfrm>
            <a:off x="4166035" y="6146312"/>
            <a:ext cx="950259" cy="369332"/>
          </a:xfrm>
          <a:prstGeom prst="rect">
            <a:avLst/>
          </a:prstGeom>
          <a:solidFill>
            <a:schemeClr val="bg1"/>
          </a:solidFill>
        </p:spPr>
        <p:txBody>
          <a:bodyPr wrap="square" rtlCol="0">
            <a:spAutoFit/>
          </a:bodyPr>
          <a:lstStyle/>
          <a:p>
            <a:r>
              <a:rPr lang="en-US" dirty="0" smtClean="0"/>
              <a:t>Fish</a:t>
            </a:r>
            <a:endParaRPr lang="en-US" dirty="0"/>
          </a:p>
        </p:txBody>
      </p:sp>
      <p:sp>
        <p:nvSpPr>
          <p:cNvPr id="16" name="TextBox 15"/>
          <p:cNvSpPr txBox="1"/>
          <p:nvPr/>
        </p:nvSpPr>
        <p:spPr>
          <a:xfrm>
            <a:off x="124230" y="3170029"/>
            <a:ext cx="1050146" cy="369332"/>
          </a:xfrm>
          <a:prstGeom prst="rect">
            <a:avLst/>
          </a:prstGeom>
          <a:solidFill>
            <a:schemeClr val="bg1"/>
          </a:solidFill>
        </p:spPr>
        <p:txBody>
          <a:bodyPr wrap="square" rtlCol="0">
            <a:spAutoFit/>
          </a:bodyPr>
          <a:lstStyle/>
          <a:p>
            <a:r>
              <a:rPr lang="en-US" dirty="0" smtClean="0"/>
              <a:t>Bananas</a:t>
            </a:r>
            <a:endParaRPr lang="en-US" dirty="0"/>
          </a:p>
        </p:txBody>
      </p:sp>
      <p:sp>
        <p:nvSpPr>
          <p:cNvPr id="17" name="TextBox 16"/>
          <p:cNvSpPr txBox="1"/>
          <p:nvPr/>
        </p:nvSpPr>
        <p:spPr>
          <a:xfrm>
            <a:off x="5036047" y="3087617"/>
            <a:ext cx="1050146" cy="369332"/>
          </a:xfrm>
          <a:prstGeom prst="rect">
            <a:avLst/>
          </a:prstGeom>
          <a:solidFill>
            <a:schemeClr val="bg1"/>
          </a:solidFill>
        </p:spPr>
        <p:txBody>
          <a:bodyPr wrap="square" rtlCol="0">
            <a:spAutoFit/>
          </a:bodyPr>
          <a:lstStyle/>
          <a:p>
            <a:r>
              <a:rPr lang="en-US" dirty="0" smtClean="0"/>
              <a:t>Bananas</a:t>
            </a:r>
            <a:endParaRPr lang="en-US" dirty="0"/>
          </a:p>
        </p:txBody>
      </p:sp>
      <p:sp>
        <p:nvSpPr>
          <p:cNvPr id="9" name="TextBox 8"/>
          <p:cNvSpPr txBox="1"/>
          <p:nvPr/>
        </p:nvSpPr>
        <p:spPr>
          <a:xfrm>
            <a:off x="2252311" y="2915194"/>
            <a:ext cx="1248699" cy="369332"/>
          </a:xfrm>
          <a:prstGeom prst="rect">
            <a:avLst/>
          </a:prstGeom>
          <a:noFill/>
        </p:spPr>
        <p:txBody>
          <a:bodyPr wrap="square" rtlCol="0">
            <a:spAutoFit/>
          </a:bodyPr>
          <a:lstStyle/>
          <a:p>
            <a:r>
              <a:rPr lang="en-US" dirty="0" smtClean="0"/>
              <a:t>Anne</a:t>
            </a:r>
            <a:endParaRPr lang="en-US" dirty="0"/>
          </a:p>
        </p:txBody>
      </p:sp>
      <p:sp>
        <p:nvSpPr>
          <p:cNvPr id="18" name="TextBox 17"/>
          <p:cNvSpPr txBox="1"/>
          <p:nvPr/>
        </p:nvSpPr>
        <p:spPr>
          <a:xfrm>
            <a:off x="7362681" y="2958200"/>
            <a:ext cx="1248699" cy="369332"/>
          </a:xfrm>
          <a:prstGeom prst="rect">
            <a:avLst/>
          </a:prstGeom>
          <a:noFill/>
        </p:spPr>
        <p:txBody>
          <a:bodyPr wrap="square" rtlCol="0">
            <a:spAutoFit/>
          </a:bodyPr>
          <a:lstStyle/>
          <a:p>
            <a:r>
              <a:rPr lang="en-US" dirty="0" smtClean="0"/>
              <a:t>Frank</a:t>
            </a:r>
            <a:endParaRPr lang="en-US" dirty="0"/>
          </a:p>
        </p:txBody>
      </p:sp>
      <p:sp>
        <p:nvSpPr>
          <p:cNvPr id="10" name="Oval 9"/>
          <p:cNvSpPr/>
          <p:nvPr/>
        </p:nvSpPr>
        <p:spPr>
          <a:xfrm>
            <a:off x="6086193" y="3611082"/>
            <a:ext cx="135313" cy="151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04993" y="5906051"/>
            <a:ext cx="135313" cy="151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172649" y="5347385"/>
            <a:ext cx="1649506" cy="584775"/>
          </a:xfrm>
          <a:prstGeom prst="rect">
            <a:avLst/>
          </a:prstGeom>
          <a:noFill/>
        </p:spPr>
        <p:txBody>
          <a:bodyPr wrap="square" rtlCol="0">
            <a:spAutoFit/>
          </a:bodyPr>
          <a:lstStyle/>
          <a:p>
            <a:r>
              <a:rPr lang="en-US" sz="1600" dirty="0" smtClean="0">
                <a:solidFill>
                  <a:srgbClr val="00B050"/>
                </a:solidFill>
              </a:rPr>
              <a:t>Production = 30 Fish, 0 Bananas</a:t>
            </a:r>
            <a:endParaRPr lang="en-US" sz="1600" dirty="0">
              <a:solidFill>
                <a:srgbClr val="00B050"/>
              </a:solidFill>
            </a:endParaRPr>
          </a:p>
        </p:txBody>
      </p:sp>
      <p:sp>
        <p:nvSpPr>
          <p:cNvPr id="21" name="TextBox 20"/>
          <p:cNvSpPr txBox="1"/>
          <p:nvPr/>
        </p:nvSpPr>
        <p:spPr>
          <a:xfrm>
            <a:off x="6216078" y="3040594"/>
            <a:ext cx="1649506" cy="523220"/>
          </a:xfrm>
          <a:prstGeom prst="rect">
            <a:avLst/>
          </a:prstGeom>
          <a:noFill/>
        </p:spPr>
        <p:txBody>
          <a:bodyPr wrap="square" rtlCol="0">
            <a:spAutoFit/>
          </a:bodyPr>
          <a:lstStyle/>
          <a:p>
            <a:r>
              <a:rPr lang="en-US" sz="1400" dirty="0" smtClean="0">
                <a:solidFill>
                  <a:srgbClr val="00B050"/>
                </a:solidFill>
              </a:rPr>
              <a:t>Production = 10 Bananas, 0 Fish</a:t>
            </a:r>
            <a:endParaRPr lang="en-US" sz="1400" dirty="0">
              <a:solidFill>
                <a:srgbClr val="00B050"/>
              </a:solidFill>
            </a:endParaRPr>
          </a:p>
        </p:txBody>
      </p:sp>
      <p:sp>
        <p:nvSpPr>
          <p:cNvPr id="22" name="Oval 21"/>
          <p:cNvSpPr/>
          <p:nvPr/>
        </p:nvSpPr>
        <p:spPr>
          <a:xfrm>
            <a:off x="8483357" y="4066001"/>
            <a:ext cx="135313" cy="151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16100" y="3942777"/>
            <a:ext cx="135313" cy="151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412538" y="3810738"/>
            <a:ext cx="1649506" cy="523220"/>
          </a:xfrm>
          <a:prstGeom prst="rect">
            <a:avLst/>
          </a:prstGeom>
          <a:noFill/>
        </p:spPr>
        <p:txBody>
          <a:bodyPr wrap="square" rtlCol="0">
            <a:spAutoFit/>
          </a:bodyPr>
          <a:lstStyle/>
          <a:p>
            <a:r>
              <a:rPr lang="en-US" sz="1400" dirty="0" smtClean="0">
                <a:solidFill>
                  <a:srgbClr val="00B0F0"/>
                </a:solidFill>
              </a:rPr>
              <a:t>Consumption = 20 Fish, 5 Bananas</a:t>
            </a:r>
            <a:endParaRPr lang="en-US" sz="1400" dirty="0">
              <a:solidFill>
                <a:srgbClr val="00B0F0"/>
              </a:solidFill>
            </a:endParaRPr>
          </a:p>
        </p:txBody>
      </p:sp>
      <p:sp>
        <p:nvSpPr>
          <p:cNvPr id="25" name="TextBox 24"/>
          <p:cNvSpPr txBox="1"/>
          <p:nvPr/>
        </p:nvSpPr>
        <p:spPr>
          <a:xfrm>
            <a:off x="8591191" y="3715508"/>
            <a:ext cx="1649506" cy="523220"/>
          </a:xfrm>
          <a:prstGeom prst="rect">
            <a:avLst/>
          </a:prstGeom>
          <a:noFill/>
        </p:spPr>
        <p:txBody>
          <a:bodyPr wrap="square" rtlCol="0">
            <a:spAutoFit/>
          </a:bodyPr>
          <a:lstStyle/>
          <a:p>
            <a:r>
              <a:rPr lang="en-US" sz="1400" dirty="0" smtClean="0">
                <a:solidFill>
                  <a:srgbClr val="00B0F0"/>
                </a:solidFill>
              </a:rPr>
              <a:t>Consumption = 10 Fish, 5 Bananas</a:t>
            </a:r>
            <a:endParaRPr lang="en-US" sz="1400" dirty="0">
              <a:solidFill>
                <a:srgbClr val="00B0F0"/>
              </a:solidFill>
            </a:endParaRPr>
          </a:p>
        </p:txBody>
      </p:sp>
      <p:sp>
        <p:nvSpPr>
          <p:cNvPr id="27" name="TextBox 26"/>
          <p:cNvSpPr txBox="1"/>
          <p:nvPr/>
        </p:nvSpPr>
        <p:spPr>
          <a:xfrm>
            <a:off x="8686430" y="4202350"/>
            <a:ext cx="1803622" cy="646331"/>
          </a:xfrm>
          <a:prstGeom prst="rect">
            <a:avLst/>
          </a:prstGeom>
          <a:noFill/>
        </p:spPr>
        <p:txBody>
          <a:bodyPr wrap="square" rtlCol="0">
            <a:spAutoFit/>
          </a:bodyPr>
          <a:lstStyle/>
          <a:p>
            <a:r>
              <a:rPr lang="en-US" sz="1200" dirty="0" smtClean="0">
                <a:solidFill>
                  <a:srgbClr val="FF0000"/>
                </a:solidFill>
              </a:rPr>
              <a:t>(Consumption before trade = Production = 5 Fish, 5 Bananas)</a:t>
            </a:r>
            <a:endParaRPr lang="en-US" sz="1200" dirty="0">
              <a:solidFill>
                <a:srgbClr val="FF0000"/>
              </a:solidFill>
            </a:endParaRPr>
          </a:p>
        </p:txBody>
      </p:sp>
      <p:sp>
        <p:nvSpPr>
          <p:cNvPr id="28" name="TextBox 27"/>
          <p:cNvSpPr txBox="1"/>
          <p:nvPr/>
        </p:nvSpPr>
        <p:spPr>
          <a:xfrm>
            <a:off x="3551254" y="4226082"/>
            <a:ext cx="2015827" cy="646331"/>
          </a:xfrm>
          <a:prstGeom prst="rect">
            <a:avLst/>
          </a:prstGeom>
          <a:noFill/>
        </p:spPr>
        <p:txBody>
          <a:bodyPr wrap="square" rtlCol="0">
            <a:spAutoFit/>
          </a:bodyPr>
          <a:lstStyle/>
          <a:p>
            <a:r>
              <a:rPr lang="en-US" sz="1200" dirty="0" smtClean="0">
                <a:solidFill>
                  <a:srgbClr val="FF0000"/>
                </a:solidFill>
              </a:rPr>
              <a:t>(Consumption before trade = = Production = 15 Fish, 5 Bananas)</a:t>
            </a:r>
            <a:endParaRPr lang="en-US" sz="1200" dirty="0">
              <a:solidFill>
                <a:srgbClr val="FF0000"/>
              </a:solidFill>
            </a:endParaRPr>
          </a:p>
        </p:txBody>
      </p:sp>
      <p:sp>
        <p:nvSpPr>
          <p:cNvPr id="29" name="TextBox 28"/>
          <p:cNvSpPr txBox="1"/>
          <p:nvPr/>
        </p:nvSpPr>
        <p:spPr>
          <a:xfrm>
            <a:off x="10047720" y="2447228"/>
            <a:ext cx="1920162" cy="1446550"/>
          </a:xfrm>
          <a:prstGeom prst="rect">
            <a:avLst/>
          </a:prstGeom>
          <a:solidFill>
            <a:srgbClr val="FFFF00"/>
          </a:solidFill>
        </p:spPr>
        <p:txBody>
          <a:bodyPr wrap="square" rtlCol="0">
            <a:spAutoFit/>
          </a:bodyPr>
          <a:lstStyle/>
          <a:p>
            <a:r>
              <a:rPr lang="en-US" dirty="0" smtClean="0">
                <a:solidFill>
                  <a:srgbClr val="FF0000"/>
                </a:solidFill>
              </a:rPr>
              <a:t>Summary</a:t>
            </a:r>
          </a:p>
          <a:p>
            <a:r>
              <a:rPr lang="en-US" sz="1400" dirty="0" smtClean="0">
                <a:solidFill>
                  <a:srgbClr val="FF0000"/>
                </a:solidFill>
              </a:rPr>
              <a:t>With trade, we can only produce on our PPC but we can consume outside of our PPC. This is the magic of trade!</a:t>
            </a:r>
            <a:endParaRPr lang="en-US" sz="1400" dirty="0">
              <a:solidFill>
                <a:srgbClr val="FF0000"/>
              </a:solidFill>
            </a:endParaRPr>
          </a:p>
        </p:txBody>
      </p:sp>
      <p:sp>
        <p:nvSpPr>
          <p:cNvPr id="30" name="Oval 29"/>
          <p:cNvSpPr/>
          <p:nvPr/>
        </p:nvSpPr>
        <p:spPr>
          <a:xfrm>
            <a:off x="2595666" y="3937237"/>
            <a:ext cx="135313" cy="151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885317" y="4081327"/>
            <a:ext cx="135313" cy="151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23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9" grpId="0" animBg="1"/>
      <p:bldP spid="20" grpId="0"/>
      <p:bldP spid="21" grpId="0"/>
      <p:bldP spid="22" grpId="0" animBg="1"/>
      <p:bldP spid="23" grpId="0" animBg="1"/>
      <p:bldP spid="24" grpId="0"/>
      <p:bldP spid="25" grpId="0"/>
      <p:bldP spid="27" grpId="0"/>
      <p:bldP spid="28" grpId="0"/>
      <p:bldP spid="29" grpId="0" animBg="1"/>
      <p:bldP spid="30" grpId="0" animBg="1"/>
      <p:bldP spid="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According to rational expectations theory, what will happen to wages, if there is an increase in inflationary expectations. </a:t>
            </a:r>
          </a:p>
          <a:p>
            <a:r>
              <a:rPr lang="en-US" dirty="0" smtClean="0">
                <a:solidFill>
                  <a:srgbClr val="FF0000"/>
                </a:solidFill>
              </a:rPr>
              <a:t>People will anticipate inflation and ask for higher wages, therefore pushing up wages.</a:t>
            </a:r>
            <a:endParaRPr lang="en-US" dirty="0">
              <a:solidFill>
                <a:srgbClr val="FF0000"/>
              </a:solidFill>
            </a:endParaRPr>
          </a:p>
        </p:txBody>
      </p:sp>
    </p:spTree>
    <p:extLst>
      <p:ext uri="{BB962C8B-B14F-4D97-AF65-F5344CB8AC3E}">
        <p14:creationId xmlns:p14="http://schemas.microsoft.com/office/powerpoint/2010/main" val="246668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Inflation on X-M</a:t>
            </a:r>
            <a:endParaRPr lang="en-US" dirty="0"/>
          </a:p>
        </p:txBody>
      </p:sp>
      <p:sp>
        <p:nvSpPr>
          <p:cNvPr id="3" name="Content Placeholder 2"/>
          <p:cNvSpPr>
            <a:spLocks noGrp="1"/>
          </p:cNvSpPr>
          <p:nvPr>
            <p:ph idx="1"/>
          </p:nvPr>
        </p:nvSpPr>
        <p:spPr>
          <a:xfrm>
            <a:off x="558800" y="1546225"/>
            <a:ext cx="6184900" cy="4351338"/>
          </a:xfrm>
        </p:spPr>
        <p:txBody>
          <a:bodyPr>
            <a:normAutofit fontScale="85000" lnSpcReduction="10000"/>
          </a:bodyPr>
          <a:lstStyle/>
          <a:p>
            <a:r>
              <a:rPr lang="en-US" dirty="0" smtClean="0"/>
              <a:t>In unit 6 we looked at how inflation will affect the exchange rate.</a:t>
            </a:r>
          </a:p>
          <a:p>
            <a:pPr lvl="1"/>
            <a:r>
              <a:rPr lang="en-US" dirty="0" smtClean="0">
                <a:solidFill>
                  <a:srgbClr val="7030A0"/>
                </a:solidFill>
              </a:rPr>
              <a:t>↑Inflation →</a:t>
            </a:r>
            <a:r>
              <a:rPr lang="en-US" dirty="0">
                <a:solidFill>
                  <a:srgbClr val="7030A0"/>
                </a:solidFill>
              </a:rPr>
              <a:t>↓</a:t>
            </a:r>
            <a:r>
              <a:rPr lang="en-US" dirty="0" smtClean="0">
                <a:solidFill>
                  <a:srgbClr val="7030A0"/>
                </a:solidFill>
              </a:rPr>
              <a:t>Demand for currency </a:t>
            </a:r>
            <a:r>
              <a:rPr lang="en-US" dirty="0">
                <a:solidFill>
                  <a:srgbClr val="7030A0"/>
                </a:solidFill>
              </a:rPr>
              <a:t>↑</a:t>
            </a:r>
            <a:r>
              <a:rPr lang="en-US" dirty="0" smtClean="0">
                <a:solidFill>
                  <a:srgbClr val="7030A0"/>
                </a:solidFill>
              </a:rPr>
              <a:t>Supply of currency →</a:t>
            </a:r>
            <a:r>
              <a:rPr lang="en-US" dirty="0">
                <a:solidFill>
                  <a:srgbClr val="7030A0"/>
                </a:solidFill>
              </a:rPr>
              <a:t>↓</a:t>
            </a:r>
            <a:r>
              <a:rPr lang="en-US" dirty="0" smtClean="0">
                <a:solidFill>
                  <a:srgbClr val="7030A0"/>
                </a:solidFill>
              </a:rPr>
              <a:t>Exchange Rate →</a:t>
            </a:r>
            <a:r>
              <a:rPr lang="en-US" dirty="0">
                <a:solidFill>
                  <a:srgbClr val="7030A0"/>
                </a:solidFill>
              </a:rPr>
              <a:t>↑</a:t>
            </a:r>
            <a:r>
              <a:rPr lang="en-US" dirty="0" smtClean="0">
                <a:solidFill>
                  <a:srgbClr val="7030A0"/>
                </a:solidFill>
              </a:rPr>
              <a:t>Net Exports</a:t>
            </a:r>
          </a:p>
          <a:p>
            <a:pPr lvl="1"/>
            <a:r>
              <a:rPr lang="en-US" dirty="0" smtClean="0"/>
              <a:t>However, this would be a </a:t>
            </a:r>
            <a:r>
              <a:rPr lang="en-US" dirty="0" smtClean="0">
                <a:solidFill>
                  <a:srgbClr val="7030A0"/>
                </a:solidFill>
              </a:rPr>
              <a:t>secondary effect</a:t>
            </a:r>
            <a:r>
              <a:rPr lang="en-US" dirty="0" smtClean="0"/>
              <a:t>.</a:t>
            </a:r>
          </a:p>
          <a:p>
            <a:r>
              <a:rPr lang="en-US" dirty="0" smtClean="0"/>
              <a:t>The </a:t>
            </a:r>
            <a:r>
              <a:rPr lang="en-US" dirty="0" smtClean="0">
                <a:solidFill>
                  <a:srgbClr val="00B050"/>
                </a:solidFill>
              </a:rPr>
              <a:t>first effect </a:t>
            </a:r>
            <a:r>
              <a:rPr lang="en-US" dirty="0" smtClean="0"/>
              <a:t>is that inflation will directly affect the demand for Imports and Exports. (Recall the 3 reasons for the slope of the AD, Net Export Effect)</a:t>
            </a:r>
          </a:p>
          <a:p>
            <a:pPr lvl="1"/>
            <a:r>
              <a:rPr lang="en-US" dirty="0" smtClean="0">
                <a:solidFill>
                  <a:srgbClr val="00B050"/>
                </a:solidFill>
              </a:rPr>
              <a:t>↑Inflation →↓Exports,</a:t>
            </a:r>
            <a:r>
              <a:rPr lang="en-US" dirty="0">
                <a:solidFill>
                  <a:srgbClr val="00B050"/>
                </a:solidFill>
              </a:rPr>
              <a:t> </a:t>
            </a:r>
            <a:r>
              <a:rPr lang="en-US" dirty="0" smtClean="0">
                <a:solidFill>
                  <a:srgbClr val="00B050"/>
                </a:solidFill>
              </a:rPr>
              <a:t>↑Imports →↓Net Exports</a:t>
            </a:r>
          </a:p>
          <a:p>
            <a:r>
              <a:rPr lang="en-US" dirty="0" smtClean="0"/>
              <a:t>So in any question that talks about inflation and its effect on exports, remember that </a:t>
            </a:r>
            <a:r>
              <a:rPr lang="en-US" dirty="0" smtClean="0">
                <a:solidFill>
                  <a:srgbClr val="00B0F0"/>
                </a:solidFill>
              </a:rPr>
              <a:t>more inflation causes less exports</a:t>
            </a:r>
            <a:r>
              <a:rPr lang="en-US" dirty="0" smtClean="0"/>
              <a:t>.</a:t>
            </a:r>
            <a:endParaRPr lang="en-US" dirty="0"/>
          </a:p>
        </p:txBody>
      </p:sp>
      <p:sp>
        <p:nvSpPr>
          <p:cNvPr id="4" name="Right Arrow 3"/>
          <p:cNvSpPr/>
          <p:nvPr/>
        </p:nvSpPr>
        <p:spPr>
          <a:xfrm rot="16200000">
            <a:off x="6843117" y="1623418"/>
            <a:ext cx="1121965" cy="762000"/>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02600" y="1546225"/>
            <a:ext cx="2908300" cy="369332"/>
          </a:xfrm>
          <a:prstGeom prst="rect">
            <a:avLst/>
          </a:prstGeom>
          <a:noFill/>
        </p:spPr>
        <p:txBody>
          <a:bodyPr wrap="square" rtlCol="0">
            <a:spAutoFit/>
          </a:bodyPr>
          <a:lstStyle/>
          <a:p>
            <a:r>
              <a:rPr lang="en-US" dirty="0" smtClean="0">
                <a:solidFill>
                  <a:srgbClr val="7030A0"/>
                </a:solidFill>
              </a:rPr>
              <a:t>Net Exports</a:t>
            </a:r>
            <a:endParaRPr lang="en-US" dirty="0">
              <a:solidFill>
                <a:srgbClr val="7030A0"/>
              </a:solidFill>
            </a:endParaRPr>
          </a:p>
        </p:txBody>
      </p:sp>
      <p:sp>
        <p:nvSpPr>
          <p:cNvPr id="6" name="Right Arrow 5"/>
          <p:cNvSpPr/>
          <p:nvPr/>
        </p:nvSpPr>
        <p:spPr>
          <a:xfrm rot="5400000">
            <a:off x="6621363" y="3484466"/>
            <a:ext cx="2225874" cy="14224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31200" y="3537228"/>
            <a:ext cx="2908300" cy="369332"/>
          </a:xfrm>
          <a:prstGeom prst="rect">
            <a:avLst/>
          </a:prstGeom>
          <a:noFill/>
        </p:spPr>
        <p:txBody>
          <a:bodyPr wrap="square" rtlCol="0">
            <a:spAutoFit/>
          </a:bodyPr>
          <a:lstStyle/>
          <a:p>
            <a:r>
              <a:rPr lang="en-US" dirty="0" smtClean="0">
                <a:solidFill>
                  <a:srgbClr val="00B050"/>
                </a:solidFill>
              </a:rPr>
              <a:t>Net Exports</a:t>
            </a:r>
            <a:endParaRPr lang="en-US" dirty="0">
              <a:solidFill>
                <a:srgbClr val="00B050"/>
              </a:solidFill>
            </a:endParaRPr>
          </a:p>
        </p:txBody>
      </p:sp>
      <p:sp>
        <p:nvSpPr>
          <p:cNvPr id="8" name="TextBox 7"/>
          <p:cNvSpPr txBox="1"/>
          <p:nvPr/>
        </p:nvSpPr>
        <p:spPr>
          <a:xfrm>
            <a:off x="7518400" y="154184"/>
            <a:ext cx="4114800" cy="1077218"/>
          </a:xfrm>
          <a:prstGeom prst="rect">
            <a:avLst/>
          </a:prstGeom>
          <a:solidFill>
            <a:srgbClr val="FFFF00"/>
          </a:solidFill>
        </p:spPr>
        <p:txBody>
          <a:bodyPr wrap="square" rtlCol="0">
            <a:spAutoFit/>
          </a:bodyPr>
          <a:lstStyle/>
          <a:p>
            <a:r>
              <a:rPr lang="en-US" sz="1600" dirty="0" smtClean="0">
                <a:solidFill>
                  <a:srgbClr val="FF0000"/>
                </a:solidFill>
              </a:rPr>
              <a:t>Summary</a:t>
            </a:r>
          </a:p>
          <a:p>
            <a:r>
              <a:rPr lang="en-US" sz="1600" dirty="0">
                <a:solidFill>
                  <a:srgbClr val="FF0000"/>
                </a:solidFill>
              </a:rPr>
              <a:t>↑</a:t>
            </a:r>
            <a:r>
              <a:rPr lang="en-US" sz="1600" dirty="0" smtClean="0">
                <a:solidFill>
                  <a:srgbClr val="FF0000"/>
                </a:solidFill>
              </a:rPr>
              <a:t>Inflation</a:t>
            </a:r>
            <a:r>
              <a:rPr lang="en-US" sz="1600" dirty="0">
                <a:solidFill>
                  <a:srgbClr val="FF0000"/>
                </a:solidFill>
              </a:rPr>
              <a:t> →↓Net </a:t>
            </a:r>
            <a:r>
              <a:rPr lang="en-US" sz="1600" dirty="0" smtClean="0">
                <a:solidFill>
                  <a:srgbClr val="FF0000"/>
                </a:solidFill>
              </a:rPr>
              <a:t>Exports because the 1</a:t>
            </a:r>
            <a:r>
              <a:rPr lang="en-US" sz="1600" baseline="30000" dirty="0" smtClean="0">
                <a:solidFill>
                  <a:srgbClr val="FF0000"/>
                </a:solidFill>
              </a:rPr>
              <a:t>st</a:t>
            </a:r>
            <a:r>
              <a:rPr lang="en-US" sz="1600" dirty="0" smtClean="0">
                <a:solidFill>
                  <a:srgbClr val="FF0000"/>
                </a:solidFill>
              </a:rPr>
              <a:t> effect is stronger than the effect caused by a change in the exchange rate.</a:t>
            </a:r>
          </a:p>
        </p:txBody>
      </p:sp>
    </p:spTree>
    <p:extLst>
      <p:ext uri="{BB962C8B-B14F-4D97-AF65-F5344CB8AC3E}">
        <p14:creationId xmlns:p14="http://schemas.microsoft.com/office/powerpoint/2010/main" val="827845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4: Random Topics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6234110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39" y="0"/>
            <a:ext cx="10515600" cy="1325563"/>
          </a:xfrm>
        </p:spPr>
        <p:txBody>
          <a:bodyPr>
            <a:normAutofit/>
          </a:bodyPr>
          <a:lstStyle/>
          <a:p>
            <a:r>
              <a:rPr lang="en-US" sz="5400" dirty="0" smtClean="0"/>
              <a:t>Barter and Barter Economies</a:t>
            </a:r>
            <a:endParaRPr lang="en-US" sz="5400" dirty="0"/>
          </a:p>
        </p:txBody>
      </p:sp>
      <p:sp>
        <p:nvSpPr>
          <p:cNvPr id="3" name="Content Placeholder 2"/>
          <p:cNvSpPr>
            <a:spLocks noGrp="1"/>
          </p:cNvSpPr>
          <p:nvPr>
            <p:ph idx="1"/>
          </p:nvPr>
        </p:nvSpPr>
        <p:spPr>
          <a:xfrm>
            <a:off x="297426" y="932958"/>
            <a:ext cx="6132871" cy="1869921"/>
          </a:xfrm>
          <a:solidFill>
            <a:schemeClr val="accent4">
              <a:lumMod val="20000"/>
              <a:lumOff val="80000"/>
            </a:schemeClr>
          </a:solidFill>
        </p:spPr>
        <p:txBody>
          <a:bodyPr>
            <a:normAutofit fontScale="70000" lnSpcReduction="20000"/>
          </a:bodyPr>
          <a:lstStyle/>
          <a:p>
            <a:pPr marL="0" indent="0">
              <a:buNone/>
            </a:pPr>
            <a:r>
              <a:rPr lang="en-AU" sz="3600" b="1" dirty="0"/>
              <a:t>Definition of Money</a:t>
            </a:r>
          </a:p>
          <a:p>
            <a:r>
              <a:rPr lang="en-AU" sz="2000" dirty="0"/>
              <a:t>Anything that </a:t>
            </a:r>
            <a:r>
              <a:rPr lang="en-AU" sz="2000" dirty="0">
                <a:solidFill>
                  <a:srgbClr val="00B0F0"/>
                </a:solidFill>
              </a:rPr>
              <a:t>can be used as a medium of exchange</a:t>
            </a:r>
            <a:r>
              <a:rPr lang="en-AU" sz="2000" dirty="0"/>
              <a:t>.</a:t>
            </a:r>
          </a:p>
          <a:p>
            <a:pPr marL="0" indent="0">
              <a:buNone/>
            </a:pPr>
            <a:r>
              <a:rPr lang="en-AU" sz="3600" b="1" dirty="0"/>
              <a:t>Barter</a:t>
            </a:r>
          </a:p>
          <a:p>
            <a:r>
              <a:rPr lang="en-AU" sz="2000" dirty="0"/>
              <a:t>Without money we would be forced to barter for goods and services. </a:t>
            </a:r>
            <a:endParaRPr lang="en-AU" sz="2000" dirty="0" smtClean="0"/>
          </a:p>
          <a:p>
            <a:r>
              <a:rPr lang="en-AU" sz="2000" dirty="0" smtClean="0"/>
              <a:t>Barter is where two parties trade goods/services. </a:t>
            </a:r>
            <a:endParaRPr lang="en-AU" sz="2000" dirty="0"/>
          </a:p>
          <a:p>
            <a:r>
              <a:rPr lang="en-AU" sz="2000" dirty="0" err="1"/>
              <a:t>Eg</a:t>
            </a:r>
            <a:r>
              <a:rPr lang="en-AU" sz="2000" dirty="0"/>
              <a:t>. I want some apples so I trade you for some rice</a:t>
            </a:r>
            <a:r>
              <a:rPr lang="en-AU" sz="2000" dirty="0" smtClean="0"/>
              <a:t>.</a:t>
            </a:r>
          </a:p>
        </p:txBody>
      </p:sp>
      <p:sp>
        <p:nvSpPr>
          <p:cNvPr id="4" name="Rectangle 3"/>
          <p:cNvSpPr/>
          <p:nvPr/>
        </p:nvSpPr>
        <p:spPr>
          <a:xfrm>
            <a:off x="297426" y="2775174"/>
            <a:ext cx="5424948" cy="4001095"/>
          </a:xfrm>
          <a:prstGeom prst="rect">
            <a:avLst/>
          </a:prstGeom>
        </p:spPr>
        <p:txBody>
          <a:bodyPr wrap="square">
            <a:spAutoFit/>
          </a:bodyPr>
          <a:lstStyle/>
          <a:p>
            <a:r>
              <a:rPr lang="en-AU" sz="2000" b="1" dirty="0"/>
              <a:t>Double Coincidence of Wants</a:t>
            </a:r>
          </a:p>
          <a:p>
            <a:r>
              <a:rPr lang="en-AU" dirty="0"/>
              <a:t>However, </a:t>
            </a:r>
            <a:r>
              <a:rPr lang="en-AU" dirty="0">
                <a:solidFill>
                  <a:srgbClr val="00B0F0"/>
                </a:solidFill>
              </a:rPr>
              <a:t>barter requires Person A to want what Person B has</a:t>
            </a:r>
            <a:r>
              <a:rPr lang="en-AU" dirty="0"/>
              <a:t>. This is called a </a:t>
            </a:r>
            <a:r>
              <a:rPr lang="en-AU" dirty="0">
                <a:solidFill>
                  <a:srgbClr val="00B0F0"/>
                </a:solidFill>
              </a:rPr>
              <a:t>double coincidence of wants</a:t>
            </a:r>
            <a:r>
              <a:rPr lang="en-AU" dirty="0"/>
              <a:t>. </a:t>
            </a:r>
          </a:p>
          <a:p>
            <a:r>
              <a:rPr lang="en-AU" dirty="0"/>
              <a:t>However, this creates </a:t>
            </a:r>
            <a:r>
              <a:rPr lang="en-AU" dirty="0">
                <a:solidFill>
                  <a:srgbClr val="00B0F0"/>
                </a:solidFill>
              </a:rPr>
              <a:t>problems when </a:t>
            </a:r>
            <a:r>
              <a:rPr lang="en-AU" dirty="0" smtClean="0">
                <a:solidFill>
                  <a:srgbClr val="00B0F0"/>
                </a:solidFill>
              </a:rPr>
              <a:t>Person </a:t>
            </a:r>
            <a:r>
              <a:rPr lang="en-AU" dirty="0">
                <a:solidFill>
                  <a:srgbClr val="00B0F0"/>
                </a:solidFill>
              </a:rPr>
              <a:t>A doesn’t want what Person B </a:t>
            </a:r>
            <a:r>
              <a:rPr lang="en-AU" dirty="0" smtClean="0"/>
              <a:t>has, </a:t>
            </a:r>
            <a:r>
              <a:rPr lang="en-AU" dirty="0" err="1" smtClean="0"/>
              <a:t>ie</a:t>
            </a:r>
            <a:r>
              <a:rPr lang="en-AU" dirty="0" smtClean="0"/>
              <a:t>. there isn’t a double coincidence of wants. </a:t>
            </a:r>
            <a:endParaRPr lang="en-AU" dirty="0"/>
          </a:p>
          <a:p>
            <a:r>
              <a:rPr lang="en-AU" dirty="0"/>
              <a:t>In this situation, Person B has to trade with a Person C, to get the thing that Person A wants. This takes extra time and effort which is inefficient. </a:t>
            </a:r>
          </a:p>
          <a:p>
            <a:r>
              <a:rPr lang="en-AU" i="1" dirty="0"/>
              <a:t>Money eliminates this problem</a:t>
            </a:r>
            <a:r>
              <a:rPr lang="en-AU" dirty="0"/>
              <a:t> because everyone accepts money. </a:t>
            </a:r>
          </a:p>
          <a:p>
            <a:r>
              <a:rPr lang="en-AU" dirty="0"/>
              <a:t>Certain things can be used as payment such as gift cards but are not universally accepted and so are called ‘near monies’.</a:t>
            </a:r>
          </a:p>
        </p:txBody>
      </p:sp>
      <p:pic>
        <p:nvPicPr>
          <p:cNvPr id="1026" name="Picture 2" descr="Bitcoins Explained: Fungibility, Double Coincidence of W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640" y="1867918"/>
            <a:ext cx="5052057" cy="46823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68928" y="132739"/>
            <a:ext cx="3451123" cy="1600438"/>
          </a:xfrm>
          <a:prstGeom prst="rect">
            <a:avLst/>
          </a:prstGeom>
          <a:solidFill>
            <a:srgbClr val="FFFF00"/>
          </a:solidFill>
        </p:spPr>
        <p:txBody>
          <a:bodyPr wrap="square" rtlCol="0">
            <a:spAutoFit/>
          </a:bodyPr>
          <a:lstStyle/>
          <a:p>
            <a:r>
              <a:rPr lang="en-US" dirty="0" smtClean="0">
                <a:solidFill>
                  <a:srgbClr val="FF0000"/>
                </a:solidFill>
              </a:rPr>
              <a:t>Summary</a:t>
            </a:r>
          </a:p>
          <a:p>
            <a:r>
              <a:rPr lang="en-US" sz="1600" dirty="0" smtClean="0">
                <a:solidFill>
                  <a:srgbClr val="FF0000"/>
                </a:solidFill>
              </a:rPr>
              <a:t>Barter = trading goods and services</a:t>
            </a:r>
          </a:p>
          <a:p>
            <a:r>
              <a:rPr lang="en-US" sz="1600" dirty="0" smtClean="0">
                <a:solidFill>
                  <a:srgbClr val="FF0000"/>
                </a:solidFill>
              </a:rPr>
              <a:t>Double coincidence of wants = Person A is happy to trade with Person B</a:t>
            </a:r>
          </a:p>
          <a:p>
            <a:r>
              <a:rPr lang="en-US" sz="1600" dirty="0" smtClean="0">
                <a:solidFill>
                  <a:srgbClr val="FF0000"/>
                </a:solidFill>
              </a:rPr>
              <a:t>Money solves the problem when there is no double coincidence of wants. </a:t>
            </a:r>
            <a:endParaRPr lang="en-US" sz="1600" dirty="0">
              <a:solidFill>
                <a:srgbClr val="FF0000"/>
              </a:solidFill>
            </a:endParaRPr>
          </a:p>
        </p:txBody>
      </p:sp>
    </p:spTree>
    <p:extLst>
      <p:ext uri="{BB962C8B-B14F-4D97-AF65-F5344CB8AC3E}">
        <p14:creationId xmlns:p14="http://schemas.microsoft.com/office/powerpoint/2010/main" val="7436483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Suppose you are living in a barter economy. You want to trade </a:t>
            </a:r>
            <a:r>
              <a:rPr lang="en-US" dirty="0" err="1" smtClean="0"/>
              <a:t>Mr</a:t>
            </a:r>
            <a:r>
              <a:rPr lang="en-US" dirty="0" smtClean="0"/>
              <a:t> David some of your apples for economic lessons. However </a:t>
            </a:r>
            <a:r>
              <a:rPr lang="en-US" dirty="0" err="1" smtClean="0"/>
              <a:t>Mr</a:t>
            </a:r>
            <a:r>
              <a:rPr lang="en-US" dirty="0" smtClean="0"/>
              <a:t> David dislikes apples, but loves watermelons. </a:t>
            </a:r>
            <a:r>
              <a:rPr lang="en-US" dirty="0"/>
              <a:t>W</a:t>
            </a:r>
            <a:r>
              <a:rPr lang="en-US" dirty="0" smtClean="0"/>
              <a:t>hat must you do instead?</a:t>
            </a:r>
          </a:p>
          <a:p>
            <a:r>
              <a:rPr lang="en-US" dirty="0" smtClean="0">
                <a:solidFill>
                  <a:srgbClr val="FF0000"/>
                </a:solidFill>
              </a:rPr>
              <a:t>You must trade your apples for watermelons with another person and then return to offer </a:t>
            </a:r>
            <a:r>
              <a:rPr lang="en-US" dirty="0" err="1" smtClean="0">
                <a:solidFill>
                  <a:srgbClr val="FF0000"/>
                </a:solidFill>
              </a:rPr>
              <a:t>Mr</a:t>
            </a:r>
            <a:r>
              <a:rPr lang="en-US" dirty="0" smtClean="0">
                <a:solidFill>
                  <a:srgbClr val="FF0000"/>
                </a:solidFill>
              </a:rPr>
              <a:t> David the watermelons.</a:t>
            </a:r>
            <a:endParaRPr lang="en-US" dirty="0">
              <a:solidFill>
                <a:srgbClr val="FF0000"/>
              </a:solidFill>
            </a:endParaRPr>
          </a:p>
          <a:p>
            <a:r>
              <a:rPr lang="en-US" dirty="0" smtClean="0"/>
              <a:t>How can money solve make this process more straightforward?</a:t>
            </a:r>
          </a:p>
          <a:p>
            <a:r>
              <a:rPr lang="en-US" dirty="0" smtClean="0">
                <a:solidFill>
                  <a:srgbClr val="FF0000"/>
                </a:solidFill>
              </a:rPr>
              <a:t>With money, you can simply pay for the economics lessons directly which </a:t>
            </a:r>
            <a:r>
              <a:rPr lang="en-US" dirty="0" err="1" smtClean="0">
                <a:solidFill>
                  <a:srgbClr val="FF0000"/>
                </a:solidFill>
              </a:rPr>
              <a:t>Mr</a:t>
            </a:r>
            <a:r>
              <a:rPr lang="en-US" dirty="0" smtClean="0">
                <a:solidFill>
                  <a:srgbClr val="FF0000"/>
                </a:solidFill>
              </a:rPr>
              <a:t> David will accept because money can be used in all transactions.</a:t>
            </a:r>
            <a:endParaRPr lang="en-US" dirty="0">
              <a:solidFill>
                <a:srgbClr val="FF0000"/>
              </a:solidFill>
            </a:endParaRPr>
          </a:p>
        </p:txBody>
      </p:sp>
    </p:spTree>
    <p:extLst>
      <p:ext uri="{BB962C8B-B14F-4D97-AF65-F5344CB8AC3E}">
        <p14:creationId xmlns:p14="http://schemas.microsoft.com/office/powerpoint/2010/main" val="376058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23" y="188739"/>
            <a:ext cx="10515600" cy="566860"/>
          </a:xfrm>
        </p:spPr>
        <p:txBody>
          <a:bodyPr>
            <a:normAutofit fontScale="90000"/>
          </a:bodyPr>
          <a:lstStyle/>
          <a:p>
            <a:r>
              <a:rPr lang="en-US" dirty="0" smtClean="0"/>
              <a:t>Two Meanings </a:t>
            </a:r>
            <a:r>
              <a:rPr lang="en-US" smtClean="0"/>
              <a:t>of Capital</a:t>
            </a:r>
            <a:endParaRPr lang="en-US" dirty="0"/>
          </a:p>
        </p:txBody>
      </p:sp>
      <p:sp>
        <p:nvSpPr>
          <p:cNvPr id="7" name="Content Placeholder 6"/>
          <p:cNvSpPr>
            <a:spLocks noGrp="1"/>
          </p:cNvSpPr>
          <p:nvPr>
            <p:ph sz="half" idx="1"/>
          </p:nvPr>
        </p:nvSpPr>
        <p:spPr>
          <a:solidFill>
            <a:schemeClr val="accent4">
              <a:lumMod val="20000"/>
              <a:lumOff val="80000"/>
            </a:schemeClr>
          </a:solidFill>
        </p:spPr>
        <p:txBody>
          <a:bodyPr>
            <a:normAutofit lnSpcReduction="10000"/>
          </a:bodyPr>
          <a:lstStyle/>
          <a:p>
            <a:pPr marL="0" indent="0">
              <a:buNone/>
            </a:pPr>
            <a:r>
              <a:rPr lang="en-US" b="1" dirty="0" smtClean="0"/>
              <a:t>Capital = Equipment and Machines</a:t>
            </a:r>
          </a:p>
          <a:p>
            <a:r>
              <a:rPr lang="en-US" dirty="0" smtClean="0"/>
              <a:t>If you see the terms:</a:t>
            </a:r>
          </a:p>
          <a:p>
            <a:pPr lvl="1"/>
            <a:r>
              <a:rPr lang="en-US" dirty="0" smtClean="0"/>
              <a:t>Capital stock</a:t>
            </a:r>
          </a:p>
          <a:p>
            <a:pPr lvl="1"/>
            <a:r>
              <a:rPr lang="en-US" dirty="0" smtClean="0"/>
              <a:t>Capital formation</a:t>
            </a:r>
          </a:p>
          <a:p>
            <a:pPr lvl="1"/>
            <a:r>
              <a:rPr lang="en-US" dirty="0" smtClean="0"/>
              <a:t>Capital goods</a:t>
            </a:r>
          </a:p>
          <a:p>
            <a:pPr lvl="1"/>
            <a:r>
              <a:rPr lang="en-US" dirty="0" smtClean="0"/>
              <a:t>Investment in capital</a:t>
            </a:r>
          </a:p>
          <a:p>
            <a:r>
              <a:rPr lang="en-US" dirty="0" smtClean="0"/>
              <a:t>This refers to equipment and machines which firms use to help produce goods.</a:t>
            </a:r>
            <a:endParaRPr lang="en-US" dirty="0"/>
          </a:p>
        </p:txBody>
      </p:sp>
      <p:sp>
        <p:nvSpPr>
          <p:cNvPr id="8" name="Content Placeholder 7"/>
          <p:cNvSpPr>
            <a:spLocks noGrp="1"/>
          </p:cNvSpPr>
          <p:nvPr>
            <p:ph sz="half" idx="2"/>
          </p:nvPr>
        </p:nvSpPr>
        <p:spPr>
          <a:solidFill>
            <a:schemeClr val="accent1">
              <a:lumMod val="20000"/>
              <a:lumOff val="80000"/>
            </a:schemeClr>
          </a:solidFill>
        </p:spPr>
        <p:txBody>
          <a:bodyPr>
            <a:normAutofit lnSpcReduction="10000"/>
          </a:bodyPr>
          <a:lstStyle/>
          <a:p>
            <a:pPr marL="0" indent="0">
              <a:buNone/>
            </a:pPr>
            <a:r>
              <a:rPr lang="en-US" b="1" dirty="0" smtClean="0"/>
              <a:t>Capital = money</a:t>
            </a:r>
          </a:p>
          <a:p>
            <a:endParaRPr lang="en-US" dirty="0" smtClean="0"/>
          </a:p>
          <a:p>
            <a:r>
              <a:rPr lang="en-US" dirty="0" smtClean="0"/>
              <a:t>If you see the terms:</a:t>
            </a:r>
          </a:p>
          <a:p>
            <a:pPr lvl="1"/>
            <a:r>
              <a:rPr lang="en-US" dirty="0" smtClean="0"/>
              <a:t>Capital inflows/outflows</a:t>
            </a:r>
          </a:p>
          <a:p>
            <a:pPr lvl="1"/>
            <a:r>
              <a:rPr lang="en-US" dirty="0" smtClean="0"/>
              <a:t>Foreign capital</a:t>
            </a:r>
          </a:p>
          <a:p>
            <a:endParaRPr lang="en-US" dirty="0" smtClean="0"/>
          </a:p>
          <a:p>
            <a:endParaRPr lang="en-US" dirty="0"/>
          </a:p>
          <a:p>
            <a:r>
              <a:rPr lang="en-US" dirty="0" smtClean="0"/>
              <a:t>This refers to money which is lent to businesses and used by businesses. </a:t>
            </a:r>
          </a:p>
        </p:txBody>
      </p:sp>
      <p:sp>
        <p:nvSpPr>
          <p:cNvPr id="9" name="TextBox 8"/>
          <p:cNvSpPr txBox="1"/>
          <p:nvPr/>
        </p:nvSpPr>
        <p:spPr>
          <a:xfrm>
            <a:off x="940777" y="1063869"/>
            <a:ext cx="10005646" cy="646331"/>
          </a:xfrm>
          <a:prstGeom prst="rect">
            <a:avLst/>
          </a:prstGeom>
          <a:noFill/>
        </p:spPr>
        <p:txBody>
          <a:bodyPr wrap="square" rtlCol="0">
            <a:spAutoFit/>
          </a:bodyPr>
          <a:lstStyle/>
          <a:p>
            <a:r>
              <a:rPr lang="en-US" dirty="0" smtClean="0"/>
              <a:t>Somewhat confusingly, capital can take on slightly different meanings depending on the context, similar to many words in English (</a:t>
            </a:r>
            <a:r>
              <a:rPr lang="en-US" dirty="0" err="1" smtClean="0"/>
              <a:t>eg</a:t>
            </a:r>
            <a:r>
              <a:rPr lang="en-US" dirty="0" smtClean="0"/>
              <a:t>. Lunch break vs break computer, Wrist watch vs watch TV etc.) </a:t>
            </a:r>
            <a:endParaRPr lang="en-US" dirty="0"/>
          </a:p>
        </p:txBody>
      </p:sp>
      <p:pic>
        <p:nvPicPr>
          <p:cNvPr id="10" name="Picture 9"/>
          <p:cNvPicPr>
            <a:picLocks noChangeAspect="1"/>
          </p:cNvPicPr>
          <p:nvPr/>
        </p:nvPicPr>
        <p:blipFill>
          <a:blip r:embed="rId2"/>
          <a:stretch>
            <a:fillRect/>
          </a:stretch>
        </p:blipFill>
        <p:spPr>
          <a:xfrm>
            <a:off x="9812215" y="1710200"/>
            <a:ext cx="1970413" cy="1107553"/>
          </a:xfrm>
          <a:prstGeom prst="rect">
            <a:avLst/>
          </a:prstGeom>
        </p:spPr>
      </p:pic>
      <p:pic>
        <p:nvPicPr>
          <p:cNvPr id="11" name="Picture 10"/>
          <p:cNvPicPr>
            <a:picLocks noChangeAspect="1"/>
          </p:cNvPicPr>
          <p:nvPr/>
        </p:nvPicPr>
        <p:blipFill>
          <a:blip r:embed="rId3"/>
          <a:stretch>
            <a:fillRect/>
          </a:stretch>
        </p:blipFill>
        <p:spPr>
          <a:xfrm>
            <a:off x="196848" y="5591908"/>
            <a:ext cx="2125226" cy="1266092"/>
          </a:xfrm>
          <a:prstGeom prst="rect">
            <a:avLst/>
          </a:prstGeom>
        </p:spPr>
      </p:pic>
      <p:sp>
        <p:nvSpPr>
          <p:cNvPr id="12" name="TextBox 11"/>
          <p:cNvSpPr txBox="1"/>
          <p:nvPr/>
        </p:nvSpPr>
        <p:spPr>
          <a:xfrm>
            <a:off x="6840071" y="170329"/>
            <a:ext cx="4598894"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Capital = equipment and machines</a:t>
            </a:r>
          </a:p>
          <a:p>
            <a:r>
              <a:rPr lang="en-US" dirty="0" smtClean="0">
                <a:solidFill>
                  <a:srgbClr val="FF0000"/>
                </a:solidFill>
              </a:rPr>
              <a:t>Capital = money</a:t>
            </a:r>
            <a:endParaRPr lang="en-US" dirty="0">
              <a:solidFill>
                <a:srgbClr val="FF0000"/>
              </a:solidFill>
            </a:endParaRPr>
          </a:p>
        </p:txBody>
      </p:sp>
    </p:spTree>
    <p:extLst>
      <p:ext uri="{BB962C8B-B14F-4D97-AF65-F5344CB8AC3E}">
        <p14:creationId xmlns:p14="http://schemas.microsoft.com/office/powerpoint/2010/main" val="3384886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04" y="213980"/>
            <a:ext cx="10515600" cy="566860"/>
          </a:xfrm>
        </p:spPr>
        <p:txBody>
          <a:bodyPr>
            <a:normAutofit fontScale="90000"/>
          </a:bodyPr>
          <a:lstStyle/>
          <a:p>
            <a:r>
              <a:rPr lang="en-US" dirty="0" smtClean="0"/>
              <a:t>Meaning of Investment</a:t>
            </a:r>
            <a:endParaRPr lang="en-US" dirty="0"/>
          </a:p>
        </p:txBody>
      </p:sp>
      <p:sp>
        <p:nvSpPr>
          <p:cNvPr id="7" name="Content Placeholder 6"/>
          <p:cNvSpPr>
            <a:spLocks noGrp="1"/>
          </p:cNvSpPr>
          <p:nvPr>
            <p:ph sz="half" idx="1"/>
          </p:nvPr>
        </p:nvSpPr>
        <p:spPr>
          <a:solidFill>
            <a:schemeClr val="accent4">
              <a:lumMod val="20000"/>
              <a:lumOff val="80000"/>
            </a:schemeClr>
          </a:solidFill>
        </p:spPr>
        <p:txBody>
          <a:bodyPr>
            <a:normAutofit fontScale="92500" lnSpcReduction="20000"/>
          </a:bodyPr>
          <a:lstStyle/>
          <a:p>
            <a:pPr marL="0" indent="0">
              <a:buNone/>
            </a:pPr>
            <a:r>
              <a:rPr lang="en-US" b="1" dirty="0" smtClean="0"/>
              <a:t>Investment = money spent by firms to expand their business</a:t>
            </a:r>
          </a:p>
          <a:p>
            <a:r>
              <a:rPr lang="en-US" b="1" dirty="0" smtClean="0"/>
              <a:t>This </a:t>
            </a:r>
            <a:r>
              <a:rPr lang="en-US" b="1" dirty="0" smtClean="0">
                <a:solidFill>
                  <a:srgbClr val="FF0000"/>
                </a:solidFill>
              </a:rPr>
              <a:t>is counted in GDP </a:t>
            </a:r>
            <a:r>
              <a:rPr lang="en-US" b="1" dirty="0" smtClean="0"/>
              <a:t>because it is purchase of goods and services in the current year (GDP/AD = C+</a:t>
            </a:r>
            <a:r>
              <a:rPr lang="en-US" b="1" dirty="0" smtClean="0">
                <a:solidFill>
                  <a:srgbClr val="FF0000"/>
                </a:solidFill>
              </a:rPr>
              <a:t>I</a:t>
            </a:r>
            <a:r>
              <a:rPr lang="en-US" b="1" dirty="0" smtClean="0"/>
              <a:t>+G+(X-M))</a:t>
            </a:r>
          </a:p>
          <a:p>
            <a:r>
              <a:rPr lang="en-US" dirty="0" err="1" smtClean="0"/>
              <a:t>Eg</a:t>
            </a:r>
            <a:r>
              <a:rPr lang="en-US" dirty="0" smtClean="0"/>
              <a:t>. A firm builds a factory or hires new workers.</a:t>
            </a:r>
          </a:p>
        </p:txBody>
      </p:sp>
      <p:sp>
        <p:nvSpPr>
          <p:cNvPr id="8" name="Content Placeholder 7"/>
          <p:cNvSpPr>
            <a:spLocks noGrp="1"/>
          </p:cNvSpPr>
          <p:nvPr>
            <p:ph sz="half" idx="2"/>
          </p:nvPr>
        </p:nvSpPr>
        <p:spPr>
          <a:solidFill>
            <a:schemeClr val="accent1">
              <a:lumMod val="20000"/>
              <a:lumOff val="80000"/>
            </a:schemeClr>
          </a:solidFill>
        </p:spPr>
        <p:txBody>
          <a:bodyPr>
            <a:normAutofit fontScale="92500" lnSpcReduction="20000"/>
          </a:bodyPr>
          <a:lstStyle/>
          <a:p>
            <a:pPr marL="0" indent="0">
              <a:buNone/>
            </a:pPr>
            <a:r>
              <a:rPr lang="en-US" b="1" dirty="0" smtClean="0"/>
              <a:t>Investment = money that investors (including foreign investors) use to earn more money</a:t>
            </a:r>
          </a:p>
          <a:p>
            <a:r>
              <a:rPr lang="en-US" dirty="0" err="1" smtClean="0"/>
              <a:t>Eg</a:t>
            </a:r>
            <a:r>
              <a:rPr lang="en-US" dirty="0" smtClean="0"/>
              <a:t>. A foreign investor moves money into a bank in your country can be referred to as investment, (but does not contribute to GDP in this case because financial assets are not counted in GDP) </a:t>
            </a:r>
            <a:r>
              <a:rPr lang="en-US" dirty="0" err="1" smtClean="0"/>
              <a:t>ie</a:t>
            </a:r>
            <a:r>
              <a:rPr lang="en-US" dirty="0" smtClean="0"/>
              <a:t>. Capital inflows</a:t>
            </a:r>
          </a:p>
          <a:p>
            <a:r>
              <a:rPr lang="en-US" dirty="0" smtClean="0"/>
              <a:t>Note: If the investment takes on this meaning, then there will be other clues that it is a capital inflows question</a:t>
            </a:r>
          </a:p>
        </p:txBody>
      </p:sp>
      <p:sp>
        <p:nvSpPr>
          <p:cNvPr id="9" name="TextBox 8"/>
          <p:cNvSpPr txBox="1"/>
          <p:nvPr/>
        </p:nvSpPr>
        <p:spPr>
          <a:xfrm>
            <a:off x="145604" y="1063869"/>
            <a:ext cx="10005646" cy="369332"/>
          </a:xfrm>
          <a:prstGeom prst="rect">
            <a:avLst/>
          </a:prstGeom>
          <a:noFill/>
        </p:spPr>
        <p:txBody>
          <a:bodyPr wrap="square" rtlCol="0">
            <a:spAutoFit/>
          </a:bodyPr>
          <a:lstStyle/>
          <a:p>
            <a:r>
              <a:rPr lang="en-US" dirty="0" smtClean="0"/>
              <a:t>Investment can also have some slightly different meanings. </a:t>
            </a:r>
            <a:endParaRPr lang="en-US" dirty="0"/>
          </a:p>
        </p:txBody>
      </p:sp>
      <p:pic>
        <p:nvPicPr>
          <p:cNvPr id="10" name="Picture 9"/>
          <p:cNvPicPr>
            <a:picLocks noChangeAspect="1"/>
          </p:cNvPicPr>
          <p:nvPr/>
        </p:nvPicPr>
        <p:blipFill>
          <a:blip r:embed="rId2"/>
          <a:stretch>
            <a:fillRect/>
          </a:stretch>
        </p:blipFill>
        <p:spPr>
          <a:xfrm>
            <a:off x="10075983" y="5635869"/>
            <a:ext cx="1970413" cy="1107553"/>
          </a:xfrm>
          <a:prstGeom prst="rect">
            <a:avLst/>
          </a:prstGeom>
        </p:spPr>
      </p:pic>
      <p:pic>
        <p:nvPicPr>
          <p:cNvPr id="11" name="Picture 10"/>
          <p:cNvPicPr>
            <a:picLocks noChangeAspect="1"/>
          </p:cNvPicPr>
          <p:nvPr/>
        </p:nvPicPr>
        <p:blipFill>
          <a:blip r:embed="rId3"/>
          <a:stretch>
            <a:fillRect/>
          </a:stretch>
        </p:blipFill>
        <p:spPr>
          <a:xfrm>
            <a:off x="145604" y="4936331"/>
            <a:ext cx="2125226" cy="1266092"/>
          </a:xfrm>
          <a:prstGeom prst="rect">
            <a:avLst/>
          </a:prstGeom>
        </p:spPr>
      </p:pic>
      <p:pic>
        <p:nvPicPr>
          <p:cNvPr id="3" name="Picture 2"/>
          <p:cNvPicPr>
            <a:picLocks noChangeAspect="1"/>
          </p:cNvPicPr>
          <p:nvPr/>
        </p:nvPicPr>
        <p:blipFill>
          <a:blip r:embed="rId4"/>
          <a:stretch>
            <a:fillRect/>
          </a:stretch>
        </p:blipFill>
        <p:spPr>
          <a:xfrm>
            <a:off x="2245868" y="4721279"/>
            <a:ext cx="1590897" cy="1848108"/>
          </a:xfrm>
          <a:prstGeom prst="rect">
            <a:avLst/>
          </a:prstGeom>
        </p:spPr>
      </p:pic>
      <p:pic>
        <p:nvPicPr>
          <p:cNvPr id="4" name="Picture 3"/>
          <p:cNvPicPr>
            <a:picLocks noChangeAspect="1"/>
          </p:cNvPicPr>
          <p:nvPr/>
        </p:nvPicPr>
        <p:blipFill>
          <a:blip r:embed="rId5"/>
          <a:stretch>
            <a:fillRect/>
          </a:stretch>
        </p:blipFill>
        <p:spPr>
          <a:xfrm>
            <a:off x="3907104" y="4721279"/>
            <a:ext cx="2000529" cy="1495634"/>
          </a:xfrm>
          <a:prstGeom prst="rect">
            <a:avLst/>
          </a:prstGeom>
        </p:spPr>
      </p:pic>
      <p:pic>
        <p:nvPicPr>
          <p:cNvPr id="5" name="Picture 4"/>
          <p:cNvPicPr>
            <a:picLocks noChangeAspect="1"/>
          </p:cNvPicPr>
          <p:nvPr/>
        </p:nvPicPr>
        <p:blipFill>
          <a:blip r:embed="rId6"/>
          <a:stretch>
            <a:fillRect/>
          </a:stretch>
        </p:blipFill>
        <p:spPr>
          <a:xfrm>
            <a:off x="9030550" y="211262"/>
            <a:ext cx="2496166" cy="1441447"/>
          </a:xfrm>
          <a:prstGeom prst="rect">
            <a:avLst/>
          </a:prstGeom>
        </p:spPr>
      </p:pic>
      <p:sp>
        <p:nvSpPr>
          <p:cNvPr id="12" name="TextBox 11"/>
          <p:cNvSpPr txBox="1"/>
          <p:nvPr/>
        </p:nvSpPr>
        <p:spPr>
          <a:xfrm>
            <a:off x="5907633" y="170329"/>
            <a:ext cx="2950001" cy="1323439"/>
          </a:xfrm>
          <a:prstGeom prst="rect">
            <a:avLst/>
          </a:prstGeom>
          <a:solidFill>
            <a:srgbClr val="FFFF00"/>
          </a:solidFill>
        </p:spPr>
        <p:txBody>
          <a:bodyPr wrap="square" rtlCol="0">
            <a:spAutoFit/>
          </a:bodyPr>
          <a:lstStyle/>
          <a:p>
            <a:r>
              <a:rPr lang="en-US" sz="1600" dirty="0" smtClean="0">
                <a:solidFill>
                  <a:srgbClr val="FF0000"/>
                </a:solidFill>
              </a:rPr>
              <a:t>Summary</a:t>
            </a:r>
          </a:p>
          <a:p>
            <a:r>
              <a:rPr lang="en-US" sz="1600" dirty="0" smtClean="0">
                <a:solidFill>
                  <a:srgbClr val="FF0000"/>
                </a:solidFill>
              </a:rPr>
              <a:t>Investment = spending by firms</a:t>
            </a:r>
          </a:p>
          <a:p>
            <a:r>
              <a:rPr lang="en-US" sz="1600" dirty="0" smtClean="0">
                <a:solidFill>
                  <a:srgbClr val="FF0000"/>
                </a:solidFill>
              </a:rPr>
              <a:t>Investment = people growing their money including capital flow movements</a:t>
            </a:r>
            <a:endParaRPr lang="en-US" sz="1600" dirty="0">
              <a:solidFill>
                <a:srgbClr val="FF0000"/>
              </a:solidFill>
            </a:endParaRPr>
          </a:p>
        </p:txBody>
      </p:sp>
    </p:spTree>
    <p:extLst>
      <p:ext uri="{BB962C8B-B14F-4D97-AF65-F5344CB8AC3E}">
        <p14:creationId xmlns:p14="http://schemas.microsoft.com/office/powerpoint/2010/main" val="25804957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Are foreign capital inflows counted in GDP? Why not?</a:t>
            </a:r>
          </a:p>
          <a:p>
            <a:r>
              <a:rPr lang="en-US" dirty="0" smtClean="0">
                <a:solidFill>
                  <a:srgbClr val="FF0000"/>
                </a:solidFill>
              </a:rPr>
              <a:t>Foreign capital inflows, though often called investment, are not the same as firms spending on machinery, equipment, technology, worker training etc. which would be counted in GDP if they are goods/services produced in that year (Investment </a:t>
            </a:r>
            <a:r>
              <a:rPr lang="en-US" dirty="0">
                <a:solidFill>
                  <a:srgbClr val="FF0000"/>
                </a:solidFill>
              </a:rPr>
              <a:t>(as part of AD = C+I+G+(X-M</a:t>
            </a:r>
            <a:r>
              <a:rPr lang="en-US" dirty="0" smtClean="0">
                <a:solidFill>
                  <a:srgbClr val="FF0000"/>
                </a:solidFill>
              </a:rPr>
              <a:t>)).</a:t>
            </a:r>
            <a:endParaRPr lang="en-US" dirty="0">
              <a:solidFill>
                <a:srgbClr val="FF0000"/>
              </a:solidFill>
            </a:endParaRPr>
          </a:p>
          <a:p>
            <a:endParaRPr lang="en-US" dirty="0" smtClean="0">
              <a:solidFill>
                <a:srgbClr val="FF0000"/>
              </a:solidFill>
            </a:endParaRPr>
          </a:p>
        </p:txBody>
      </p:sp>
    </p:spTree>
    <p:extLst>
      <p:ext uri="{BB962C8B-B14F-4D97-AF65-F5344CB8AC3E}">
        <p14:creationId xmlns:p14="http://schemas.microsoft.com/office/powerpoint/2010/main" val="19453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3" y="206189"/>
            <a:ext cx="10515600" cy="950259"/>
          </a:xfrm>
        </p:spPr>
        <p:txBody>
          <a:bodyPr/>
          <a:lstStyle/>
          <a:p>
            <a:r>
              <a:rPr lang="en-US" dirty="0" smtClean="0"/>
              <a:t>Interest Rates are connected</a:t>
            </a:r>
            <a:endParaRPr lang="en-US" dirty="0"/>
          </a:p>
        </p:txBody>
      </p:sp>
      <p:sp>
        <p:nvSpPr>
          <p:cNvPr id="5" name="Content Placeholder 4"/>
          <p:cNvSpPr>
            <a:spLocks noGrp="1"/>
          </p:cNvSpPr>
          <p:nvPr>
            <p:ph idx="1"/>
          </p:nvPr>
        </p:nvSpPr>
        <p:spPr>
          <a:xfrm>
            <a:off x="156883" y="1184591"/>
            <a:ext cx="5804646" cy="5278961"/>
          </a:xfrm>
        </p:spPr>
        <p:txBody>
          <a:bodyPr>
            <a:normAutofit fontScale="92500" lnSpcReduction="20000"/>
          </a:bodyPr>
          <a:lstStyle/>
          <a:p>
            <a:r>
              <a:rPr lang="en-US" dirty="0" smtClean="0"/>
              <a:t>While we have distinguished between the nominal interest rate in the money market, and the real interest rate in the loanable funds market, the two </a:t>
            </a:r>
            <a:r>
              <a:rPr lang="en-US" dirty="0" smtClean="0">
                <a:solidFill>
                  <a:srgbClr val="00B0F0"/>
                </a:solidFill>
              </a:rPr>
              <a:t>will generally move up and down together </a:t>
            </a:r>
            <a:r>
              <a:rPr lang="en-US" dirty="0" smtClean="0"/>
              <a:t>(except in the case of inflation where only the real interest will be affected). </a:t>
            </a:r>
          </a:p>
          <a:p>
            <a:r>
              <a:rPr lang="en-US" dirty="0" smtClean="0"/>
              <a:t>So if there is a change in the nominal interest rate in the money market we can also assume there is a change in the market for loanable funds. </a:t>
            </a:r>
          </a:p>
          <a:p>
            <a:r>
              <a:rPr lang="en-US" dirty="0" smtClean="0"/>
              <a:t>Question examples:</a:t>
            </a:r>
          </a:p>
          <a:p>
            <a:pPr lvl="1"/>
            <a:r>
              <a:rPr lang="en-US" dirty="0" smtClean="0"/>
              <a:t>You will notice in some of these questions, </a:t>
            </a:r>
            <a:r>
              <a:rPr lang="en-US" dirty="0" smtClean="0">
                <a:solidFill>
                  <a:srgbClr val="00B0F0"/>
                </a:solidFill>
              </a:rPr>
              <a:t>even if the IR has increased in the loanable funds market, that the government can reduce the interest rate by increasing money supply in the money market</a:t>
            </a:r>
            <a:r>
              <a:rPr lang="en-US" dirty="0" smtClean="0"/>
              <a:t>. </a:t>
            </a:r>
            <a:endParaRPr lang="en-US" dirty="0"/>
          </a:p>
        </p:txBody>
      </p:sp>
      <p:pic>
        <p:nvPicPr>
          <p:cNvPr id="6" name="Picture 5"/>
          <p:cNvPicPr>
            <a:picLocks noChangeAspect="1"/>
          </p:cNvPicPr>
          <p:nvPr/>
        </p:nvPicPr>
        <p:blipFill>
          <a:blip r:embed="rId2"/>
          <a:stretch>
            <a:fillRect/>
          </a:stretch>
        </p:blipFill>
        <p:spPr>
          <a:xfrm>
            <a:off x="7284076" y="512493"/>
            <a:ext cx="4401164" cy="2534004"/>
          </a:xfrm>
          <a:prstGeom prst="rect">
            <a:avLst/>
          </a:prstGeom>
        </p:spPr>
      </p:pic>
      <p:pic>
        <p:nvPicPr>
          <p:cNvPr id="7" name="Picture 6"/>
          <p:cNvPicPr>
            <a:picLocks noChangeAspect="1"/>
          </p:cNvPicPr>
          <p:nvPr/>
        </p:nvPicPr>
        <p:blipFill>
          <a:blip r:embed="rId3"/>
          <a:stretch>
            <a:fillRect/>
          </a:stretch>
        </p:blipFill>
        <p:spPr>
          <a:xfrm>
            <a:off x="6616520" y="3473164"/>
            <a:ext cx="2868138" cy="1842907"/>
          </a:xfrm>
          <a:prstGeom prst="rect">
            <a:avLst/>
          </a:prstGeom>
        </p:spPr>
      </p:pic>
      <p:pic>
        <p:nvPicPr>
          <p:cNvPr id="8" name="Picture 7"/>
          <p:cNvPicPr>
            <a:picLocks noChangeAspect="1"/>
          </p:cNvPicPr>
          <p:nvPr/>
        </p:nvPicPr>
        <p:blipFill>
          <a:blip r:embed="rId4"/>
          <a:stretch>
            <a:fillRect/>
          </a:stretch>
        </p:blipFill>
        <p:spPr>
          <a:xfrm>
            <a:off x="9484658" y="3380516"/>
            <a:ext cx="2426258" cy="2028201"/>
          </a:xfrm>
          <a:prstGeom prst="rect">
            <a:avLst/>
          </a:prstGeom>
        </p:spPr>
      </p:pic>
      <p:sp>
        <p:nvSpPr>
          <p:cNvPr id="9" name="TextBox 8"/>
          <p:cNvSpPr txBox="1"/>
          <p:nvPr/>
        </p:nvSpPr>
        <p:spPr>
          <a:xfrm>
            <a:off x="7218955" y="5501365"/>
            <a:ext cx="4531405" cy="1200329"/>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Whether in the Money Market or Loanable funds market, we can often treat the interest rate in both as one interest rate.</a:t>
            </a:r>
            <a:endParaRPr lang="en-US" dirty="0">
              <a:solidFill>
                <a:srgbClr val="FF0000"/>
              </a:solidFill>
            </a:endParaRPr>
          </a:p>
        </p:txBody>
      </p:sp>
      <p:sp>
        <p:nvSpPr>
          <p:cNvPr id="3" name="TextBox 2"/>
          <p:cNvSpPr txBox="1"/>
          <p:nvPr/>
        </p:nvSpPr>
        <p:spPr>
          <a:xfrm>
            <a:off x="6155267" y="3046497"/>
            <a:ext cx="3259666" cy="461665"/>
          </a:xfrm>
          <a:prstGeom prst="rect">
            <a:avLst/>
          </a:prstGeom>
          <a:noFill/>
        </p:spPr>
        <p:txBody>
          <a:bodyPr wrap="square" rtlCol="0">
            <a:spAutoFit/>
          </a:bodyPr>
          <a:lstStyle/>
          <a:p>
            <a:r>
              <a:rPr lang="en-US" sz="1200" dirty="0" smtClean="0"/>
              <a:t>Also called liquidity preference model (because it shows how much people demand liquid money) </a:t>
            </a:r>
            <a:endParaRPr lang="en-US" sz="1200" dirty="0"/>
          </a:p>
        </p:txBody>
      </p:sp>
    </p:spTree>
    <p:extLst>
      <p:ext uri="{BB962C8B-B14F-4D97-AF65-F5344CB8AC3E}">
        <p14:creationId xmlns:p14="http://schemas.microsoft.com/office/powerpoint/2010/main" val="862885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838200" y="365125"/>
            <a:ext cx="10174120" cy="6249272"/>
          </a:xfrm>
          <a:prstGeom prst="rect">
            <a:avLst/>
          </a:prstGeom>
        </p:spPr>
      </p:pic>
    </p:spTree>
    <p:extLst>
      <p:ext uri="{BB962C8B-B14F-4D97-AF65-F5344CB8AC3E}">
        <p14:creationId xmlns:p14="http://schemas.microsoft.com/office/powerpoint/2010/main" val="1774096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Does trade help us produce beyond our PPC?</a:t>
            </a:r>
          </a:p>
          <a:p>
            <a:r>
              <a:rPr lang="en-US" dirty="0" smtClean="0">
                <a:solidFill>
                  <a:srgbClr val="FF0000"/>
                </a:solidFill>
              </a:rPr>
              <a:t>No</a:t>
            </a:r>
            <a:endParaRPr lang="en-US" dirty="0">
              <a:solidFill>
                <a:srgbClr val="FF0000"/>
              </a:solidFill>
            </a:endParaRPr>
          </a:p>
          <a:p>
            <a:r>
              <a:rPr lang="en-US" dirty="0" smtClean="0"/>
              <a:t>Does trade help us consume beyond our PPC?</a:t>
            </a:r>
          </a:p>
          <a:p>
            <a:r>
              <a:rPr lang="en-US" dirty="0" smtClean="0">
                <a:solidFill>
                  <a:srgbClr val="FF0000"/>
                </a:solidFill>
              </a:rPr>
              <a:t>Yes</a:t>
            </a:r>
            <a:endParaRPr lang="en-US" dirty="0">
              <a:solidFill>
                <a:srgbClr val="FF0000"/>
              </a:solidFill>
            </a:endParaRPr>
          </a:p>
        </p:txBody>
      </p:sp>
    </p:spTree>
    <p:extLst>
      <p:ext uri="{BB962C8B-B14F-4D97-AF65-F5344CB8AC3E}">
        <p14:creationId xmlns:p14="http://schemas.microsoft.com/office/powerpoint/2010/main" val="154978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causes RIR in the </a:t>
            </a:r>
            <a:r>
              <a:rPr lang="en-US" dirty="0" err="1" smtClean="0"/>
              <a:t>loanale</a:t>
            </a:r>
            <a:r>
              <a:rPr lang="en-US" dirty="0" smtClean="0"/>
              <a:t> funds market to decrease when there is a decrease in the interest rate in the money market caused by increased MS?</a:t>
            </a:r>
          </a:p>
          <a:p>
            <a:r>
              <a:rPr lang="en-US" dirty="0" smtClean="0">
                <a:solidFill>
                  <a:srgbClr val="FF0000"/>
                </a:solidFill>
              </a:rPr>
              <a:t>The lower interest rate leads to more spending in the economy, which, due to the spending multiplier, leads to higher incomes. With higher incomes people have more money to save, therefore increasing the supply of loanable funds. </a:t>
            </a:r>
            <a:endParaRPr lang="en-US" dirty="0">
              <a:solidFill>
                <a:srgbClr val="FF0000"/>
              </a:solidFill>
            </a:endParaRPr>
          </a:p>
        </p:txBody>
      </p:sp>
    </p:spTree>
    <p:extLst>
      <p:ext uri="{BB962C8B-B14F-4D97-AF65-F5344CB8AC3E}">
        <p14:creationId xmlns:p14="http://schemas.microsoft.com/office/powerpoint/2010/main" val="415853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5: Random Topics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1614656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935" y="148815"/>
            <a:ext cx="5936226" cy="608269"/>
          </a:xfrm>
        </p:spPr>
        <p:txBody>
          <a:bodyPr>
            <a:normAutofit fontScale="90000"/>
          </a:bodyPr>
          <a:lstStyle/>
          <a:p>
            <a:r>
              <a:rPr lang="en-US" dirty="0" smtClean="0"/>
              <a:t>Investment Sensitivity</a:t>
            </a:r>
            <a:endParaRPr lang="en-US" dirty="0"/>
          </a:p>
        </p:txBody>
      </p:sp>
      <p:sp>
        <p:nvSpPr>
          <p:cNvPr id="3" name="Content Placeholder 2"/>
          <p:cNvSpPr>
            <a:spLocks noGrp="1"/>
          </p:cNvSpPr>
          <p:nvPr>
            <p:ph idx="1"/>
          </p:nvPr>
        </p:nvSpPr>
        <p:spPr>
          <a:xfrm>
            <a:off x="336755" y="934065"/>
            <a:ext cx="5680587" cy="4351338"/>
          </a:xfrm>
        </p:spPr>
        <p:txBody>
          <a:bodyPr>
            <a:normAutofit fontScale="85000" lnSpcReduction="20000"/>
          </a:bodyPr>
          <a:lstStyle/>
          <a:p>
            <a:r>
              <a:rPr lang="en-US" dirty="0" smtClean="0"/>
              <a:t>Investment sensitivity refers to </a:t>
            </a:r>
            <a:r>
              <a:rPr lang="en-US" dirty="0" smtClean="0">
                <a:solidFill>
                  <a:srgbClr val="00B0F0"/>
                </a:solidFill>
              </a:rPr>
              <a:t>how much investment changes when interest rates change</a:t>
            </a:r>
            <a:r>
              <a:rPr lang="en-US" dirty="0" smtClean="0"/>
              <a:t>. </a:t>
            </a:r>
          </a:p>
          <a:p>
            <a:r>
              <a:rPr lang="en-US" dirty="0" smtClean="0"/>
              <a:t>Example:</a:t>
            </a:r>
          </a:p>
          <a:p>
            <a:pPr lvl="1"/>
            <a:r>
              <a:rPr lang="en-US" dirty="0" smtClean="0"/>
              <a:t>Firm A desperately needs a new machine and even though the interest rate is high, will have to borrow money to buy the machine.</a:t>
            </a:r>
          </a:p>
          <a:p>
            <a:pPr lvl="1"/>
            <a:r>
              <a:rPr lang="en-US" dirty="0" smtClean="0"/>
              <a:t>Firm B could buy a new machine or they could wait a few years. The interest rate is high and they decide to wait until the interest rate drops.</a:t>
            </a:r>
          </a:p>
          <a:p>
            <a:pPr lvl="1"/>
            <a:r>
              <a:rPr lang="en-US" dirty="0" smtClean="0"/>
              <a:t>Which one of these has the higher investment sensitivity?</a:t>
            </a:r>
          </a:p>
          <a:p>
            <a:pPr lvl="1"/>
            <a:r>
              <a:rPr lang="en-US" dirty="0" smtClean="0"/>
              <a:t>Answer: Firm B, because the interest rate affects their decision, whereas firm A ‘doesn’t care’ about the interest rate and will invest regardless. </a:t>
            </a:r>
            <a:endParaRPr lang="en-US" dirty="0"/>
          </a:p>
        </p:txBody>
      </p:sp>
      <p:pic>
        <p:nvPicPr>
          <p:cNvPr id="4" name="Picture 3"/>
          <p:cNvPicPr>
            <a:picLocks noChangeAspect="1"/>
          </p:cNvPicPr>
          <p:nvPr/>
        </p:nvPicPr>
        <p:blipFill>
          <a:blip r:embed="rId2"/>
          <a:stretch>
            <a:fillRect/>
          </a:stretch>
        </p:blipFill>
        <p:spPr>
          <a:xfrm>
            <a:off x="6263149" y="452949"/>
            <a:ext cx="5348748" cy="4330970"/>
          </a:xfrm>
          <a:prstGeom prst="rect">
            <a:avLst/>
          </a:prstGeom>
        </p:spPr>
      </p:pic>
      <p:sp>
        <p:nvSpPr>
          <p:cNvPr id="5" name="TextBox 4"/>
          <p:cNvSpPr txBox="1"/>
          <p:nvPr/>
        </p:nvSpPr>
        <p:spPr>
          <a:xfrm>
            <a:off x="6597445" y="4955458"/>
            <a:ext cx="5024284" cy="1477328"/>
          </a:xfrm>
          <a:prstGeom prst="rect">
            <a:avLst/>
          </a:prstGeom>
          <a:noFill/>
        </p:spPr>
        <p:txBody>
          <a:bodyPr wrap="square" rtlCol="0">
            <a:spAutoFit/>
          </a:bodyPr>
          <a:lstStyle/>
          <a:p>
            <a:r>
              <a:rPr lang="en-US" dirty="0" smtClean="0"/>
              <a:t>Graphically, a more sensitive Investment curve is ‘flatter’ and a less sensitive Investment curve is ‘steeper’.</a:t>
            </a:r>
          </a:p>
          <a:p>
            <a:r>
              <a:rPr lang="en-US" dirty="0" smtClean="0"/>
              <a:t>Note: In microeconomics this is referred to as elastic (flatter) and inelastic (steeper). </a:t>
            </a:r>
            <a:endParaRPr lang="en-US" dirty="0"/>
          </a:p>
        </p:txBody>
      </p:sp>
      <p:sp>
        <p:nvSpPr>
          <p:cNvPr id="6" name="TextBox 5"/>
          <p:cNvSpPr txBox="1"/>
          <p:nvPr/>
        </p:nvSpPr>
        <p:spPr>
          <a:xfrm>
            <a:off x="287593" y="5534025"/>
            <a:ext cx="6309851" cy="1077218"/>
          </a:xfrm>
          <a:prstGeom prst="rect">
            <a:avLst/>
          </a:prstGeom>
          <a:solidFill>
            <a:srgbClr val="FFFF00"/>
          </a:solidFill>
        </p:spPr>
        <p:txBody>
          <a:bodyPr wrap="square" rtlCol="0">
            <a:spAutoFit/>
          </a:bodyPr>
          <a:lstStyle/>
          <a:p>
            <a:r>
              <a:rPr lang="en-US" sz="1600" dirty="0" smtClean="0">
                <a:solidFill>
                  <a:srgbClr val="FF0000"/>
                </a:solidFill>
              </a:rPr>
              <a:t>Summary</a:t>
            </a:r>
          </a:p>
          <a:p>
            <a:r>
              <a:rPr lang="en-US" sz="1600" dirty="0" smtClean="0">
                <a:solidFill>
                  <a:srgbClr val="FF0000"/>
                </a:solidFill>
              </a:rPr>
              <a:t>Investment Sensitivity to Interest Rates: </a:t>
            </a:r>
          </a:p>
          <a:p>
            <a:r>
              <a:rPr lang="en-US" sz="1600" dirty="0" smtClean="0">
                <a:solidFill>
                  <a:srgbClr val="FF0000"/>
                </a:solidFill>
              </a:rPr>
              <a:t>	High sensitivity = ↑Interest Rates→ </a:t>
            </a:r>
            <a:r>
              <a:rPr lang="en-US" sz="1600" dirty="0">
                <a:solidFill>
                  <a:srgbClr val="FF0000"/>
                </a:solidFill>
              </a:rPr>
              <a:t>↓</a:t>
            </a:r>
            <a:r>
              <a:rPr lang="en-US" sz="1600" dirty="0" smtClean="0">
                <a:solidFill>
                  <a:srgbClr val="FF0000"/>
                </a:solidFill>
              </a:rPr>
              <a:t>investment by a lot</a:t>
            </a:r>
          </a:p>
          <a:p>
            <a:r>
              <a:rPr lang="en-US" sz="1600" dirty="0" smtClean="0">
                <a:solidFill>
                  <a:srgbClr val="FF0000"/>
                </a:solidFill>
              </a:rPr>
              <a:t>	Low sensitivity = ↑Interest </a:t>
            </a:r>
            <a:r>
              <a:rPr lang="en-US" sz="1600" dirty="0">
                <a:solidFill>
                  <a:srgbClr val="FF0000"/>
                </a:solidFill>
              </a:rPr>
              <a:t>Rates→ ↓investment </a:t>
            </a:r>
            <a:r>
              <a:rPr lang="en-US" sz="1600" dirty="0" smtClean="0">
                <a:solidFill>
                  <a:srgbClr val="FF0000"/>
                </a:solidFill>
              </a:rPr>
              <a:t>only a little</a:t>
            </a:r>
            <a:endParaRPr lang="en-US" sz="1600" dirty="0">
              <a:solidFill>
                <a:srgbClr val="FF0000"/>
              </a:solidFill>
            </a:endParaRPr>
          </a:p>
        </p:txBody>
      </p:sp>
    </p:spTree>
    <p:extLst>
      <p:ext uri="{BB962C8B-B14F-4D97-AF65-F5344CB8AC3E}">
        <p14:creationId xmlns:p14="http://schemas.microsoft.com/office/powerpoint/2010/main" val="14883846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Suppose there are two investment curves, one is more vertical and the other more horizontal. Which one has greater sensitivity to interest rate changes?</a:t>
            </a:r>
          </a:p>
          <a:p>
            <a:r>
              <a:rPr lang="en-US" dirty="0" smtClean="0">
                <a:solidFill>
                  <a:srgbClr val="FF0000"/>
                </a:solidFill>
              </a:rPr>
              <a:t>The horizontal curve shows greater sensitivity to interest rates because there will be a greater change when interest rates change. </a:t>
            </a:r>
            <a:endParaRPr lang="en-US" dirty="0">
              <a:solidFill>
                <a:srgbClr val="FF0000"/>
              </a:solidFill>
            </a:endParaRPr>
          </a:p>
        </p:txBody>
      </p:sp>
    </p:spTree>
    <p:extLst>
      <p:ext uri="{BB962C8B-B14F-4D97-AF65-F5344CB8AC3E}">
        <p14:creationId xmlns:p14="http://schemas.microsoft.com/office/powerpoint/2010/main" val="364681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Rule</a:t>
            </a:r>
            <a:endParaRPr lang="en-US" dirty="0"/>
          </a:p>
        </p:txBody>
      </p:sp>
      <p:sp>
        <p:nvSpPr>
          <p:cNvPr id="3" name="Content Placeholder 2"/>
          <p:cNvSpPr>
            <a:spLocks noGrp="1"/>
          </p:cNvSpPr>
          <p:nvPr>
            <p:ph idx="1"/>
          </p:nvPr>
        </p:nvSpPr>
        <p:spPr>
          <a:xfrm>
            <a:off x="395748" y="1690688"/>
            <a:ext cx="6418006" cy="4351338"/>
          </a:xfrm>
        </p:spPr>
        <p:txBody>
          <a:bodyPr>
            <a:normAutofit fontScale="92500"/>
          </a:bodyPr>
          <a:lstStyle/>
          <a:p>
            <a:r>
              <a:rPr lang="en-US" dirty="0" smtClean="0"/>
              <a:t>The main idea of the </a:t>
            </a:r>
            <a:r>
              <a:rPr lang="en-US" dirty="0" smtClean="0">
                <a:solidFill>
                  <a:srgbClr val="00B0F0"/>
                </a:solidFill>
              </a:rPr>
              <a:t>monetary rule </a:t>
            </a:r>
            <a:r>
              <a:rPr lang="en-US" dirty="0" smtClean="0"/>
              <a:t>is based on a ‘school of thought’ in economics called </a:t>
            </a:r>
            <a:r>
              <a:rPr lang="en-US" dirty="0" smtClean="0">
                <a:solidFill>
                  <a:srgbClr val="00B050"/>
                </a:solidFill>
              </a:rPr>
              <a:t>Monetarism</a:t>
            </a:r>
            <a:r>
              <a:rPr lang="en-US" dirty="0" smtClean="0"/>
              <a:t> which </a:t>
            </a:r>
            <a:r>
              <a:rPr lang="en-US" dirty="0" smtClean="0">
                <a:solidFill>
                  <a:srgbClr val="00B050"/>
                </a:solidFill>
              </a:rPr>
              <a:t>favors the use of Monetary Policy </a:t>
            </a:r>
            <a:r>
              <a:rPr lang="en-US" dirty="0" smtClean="0"/>
              <a:t>to stabilize the economy. </a:t>
            </a:r>
          </a:p>
          <a:p>
            <a:r>
              <a:rPr lang="en-US" dirty="0" smtClean="0"/>
              <a:t>We should recall the quantity theory of money, MV = PY.</a:t>
            </a:r>
          </a:p>
          <a:p>
            <a:pPr lvl="1"/>
            <a:r>
              <a:rPr lang="en-US" dirty="0" smtClean="0"/>
              <a:t>We before stated that we assume V and Y to be stable. However Y DOES increase over time through technology increases etc.</a:t>
            </a:r>
          </a:p>
          <a:p>
            <a:pPr lvl="1"/>
            <a:r>
              <a:rPr lang="en-US" dirty="0" smtClean="0"/>
              <a:t>In order </a:t>
            </a:r>
            <a:r>
              <a:rPr lang="en-US" dirty="0" smtClean="0">
                <a:solidFill>
                  <a:srgbClr val="00B0F0"/>
                </a:solidFill>
              </a:rPr>
              <a:t>to keep price stable</a:t>
            </a:r>
            <a:r>
              <a:rPr lang="en-US" dirty="0" smtClean="0"/>
              <a:t> the </a:t>
            </a:r>
            <a:r>
              <a:rPr lang="en-US" dirty="0" smtClean="0">
                <a:solidFill>
                  <a:srgbClr val="00B0F0"/>
                </a:solidFill>
              </a:rPr>
              <a:t>money supply </a:t>
            </a:r>
            <a:r>
              <a:rPr lang="en-US" dirty="0" smtClean="0"/>
              <a:t>should </a:t>
            </a:r>
            <a:r>
              <a:rPr lang="en-US" dirty="0" smtClean="0">
                <a:solidFill>
                  <a:srgbClr val="00B0F0"/>
                </a:solidFill>
              </a:rPr>
              <a:t>increase </a:t>
            </a:r>
            <a:r>
              <a:rPr lang="en-US" dirty="0" smtClean="0"/>
              <a:t>at the </a:t>
            </a:r>
            <a:r>
              <a:rPr lang="en-US" dirty="0" smtClean="0">
                <a:solidFill>
                  <a:srgbClr val="00B0F0"/>
                </a:solidFill>
              </a:rPr>
              <a:t>same rate as Real GDP growth</a:t>
            </a:r>
            <a:r>
              <a:rPr lang="en-US" dirty="0" smtClean="0"/>
              <a:t>. </a:t>
            </a:r>
            <a:endParaRPr lang="en-US" dirty="0"/>
          </a:p>
        </p:txBody>
      </p:sp>
      <p:pic>
        <p:nvPicPr>
          <p:cNvPr id="4" name="Picture 3"/>
          <p:cNvPicPr>
            <a:picLocks noChangeAspect="1"/>
          </p:cNvPicPr>
          <p:nvPr/>
        </p:nvPicPr>
        <p:blipFill>
          <a:blip r:embed="rId2"/>
          <a:stretch>
            <a:fillRect/>
          </a:stretch>
        </p:blipFill>
        <p:spPr>
          <a:xfrm>
            <a:off x="7098023" y="1612810"/>
            <a:ext cx="4537959" cy="1612169"/>
          </a:xfrm>
          <a:prstGeom prst="rect">
            <a:avLst/>
          </a:prstGeom>
        </p:spPr>
      </p:pic>
      <p:sp>
        <p:nvSpPr>
          <p:cNvPr id="5" name="TextBox 4"/>
          <p:cNvSpPr txBox="1"/>
          <p:nvPr/>
        </p:nvSpPr>
        <p:spPr>
          <a:xfrm>
            <a:off x="7256206" y="3392129"/>
            <a:ext cx="4316362" cy="2031325"/>
          </a:xfrm>
          <a:prstGeom prst="rect">
            <a:avLst/>
          </a:prstGeom>
          <a:noFill/>
        </p:spPr>
        <p:txBody>
          <a:bodyPr wrap="square" rtlCol="0">
            <a:spAutoFit/>
          </a:bodyPr>
          <a:lstStyle/>
          <a:p>
            <a:r>
              <a:rPr lang="en-US" dirty="0" smtClean="0"/>
              <a:t>In this case, if there is a 3% increase in Y (RGDP) then if the government wants to keep price levels stable, they should increase money supply by 3%.</a:t>
            </a:r>
          </a:p>
          <a:p>
            <a:endParaRPr lang="en-US" dirty="0"/>
          </a:p>
          <a:p>
            <a:r>
              <a:rPr lang="en-US" dirty="0" smtClean="0"/>
              <a:t>Note: We are still assuming that money velocity, V is somewhat constant. </a:t>
            </a:r>
            <a:endParaRPr lang="en-US" dirty="0"/>
          </a:p>
        </p:txBody>
      </p:sp>
      <p:sp>
        <p:nvSpPr>
          <p:cNvPr id="6" name="TextBox 5"/>
          <p:cNvSpPr txBox="1"/>
          <p:nvPr/>
        </p:nvSpPr>
        <p:spPr>
          <a:xfrm>
            <a:off x="6915149" y="5590604"/>
            <a:ext cx="5051629" cy="1077218"/>
          </a:xfrm>
          <a:prstGeom prst="rect">
            <a:avLst/>
          </a:prstGeom>
          <a:solidFill>
            <a:srgbClr val="FFFF00"/>
          </a:solidFill>
        </p:spPr>
        <p:txBody>
          <a:bodyPr wrap="square" rtlCol="0">
            <a:spAutoFit/>
          </a:bodyPr>
          <a:lstStyle/>
          <a:p>
            <a:r>
              <a:rPr lang="en-US" sz="1600" dirty="0" smtClean="0">
                <a:solidFill>
                  <a:srgbClr val="FF0000"/>
                </a:solidFill>
              </a:rPr>
              <a:t>Summary</a:t>
            </a:r>
          </a:p>
          <a:p>
            <a:r>
              <a:rPr lang="en-US" sz="1600" dirty="0" smtClean="0">
                <a:solidFill>
                  <a:srgbClr val="FF0000"/>
                </a:solidFill>
              </a:rPr>
              <a:t>Monetary Rule = keeping price level constant by increasing money supply at the same speed as RGDP growth (Y growth)</a:t>
            </a:r>
            <a:endParaRPr lang="en-US" sz="1600" dirty="0">
              <a:solidFill>
                <a:srgbClr val="FF0000"/>
              </a:solidFill>
            </a:endParaRPr>
          </a:p>
        </p:txBody>
      </p:sp>
      <p:sp>
        <p:nvSpPr>
          <p:cNvPr id="7" name="TextBox 6"/>
          <p:cNvSpPr txBox="1"/>
          <p:nvPr/>
        </p:nvSpPr>
        <p:spPr>
          <a:xfrm>
            <a:off x="7256206" y="440267"/>
            <a:ext cx="4379776" cy="923330"/>
          </a:xfrm>
          <a:prstGeom prst="rect">
            <a:avLst/>
          </a:prstGeom>
          <a:solidFill>
            <a:schemeClr val="accent1">
              <a:lumMod val="20000"/>
              <a:lumOff val="80000"/>
            </a:schemeClr>
          </a:solidFill>
        </p:spPr>
        <p:txBody>
          <a:bodyPr wrap="square" rtlCol="0">
            <a:spAutoFit/>
          </a:bodyPr>
          <a:lstStyle/>
          <a:p>
            <a:r>
              <a:rPr lang="en-US" dirty="0" smtClean="0"/>
              <a:t>Note: In the vast majority of questions, you can continue to assume that V and Y are stable. </a:t>
            </a:r>
            <a:endParaRPr lang="en-US" dirty="0"/>
          </a:p>
        </p:txBody>
      </p:sp>
    </p:spTree>
    <p:extLst>
      <p:ext uri="{BB962C8B-B14F-4D97-AF65-F5344CB8AC3E}">
        <p14:creationId xmlns:p14="http://schemas.microsoft.com/office/powerpoint/2010/main" val="35696197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the RGDP increases at an average rate of 5% per year, what should the central bank do to maintain the price level in the economy.</a:t>
            </a:r>
          </a:p>
          <a:p>
            <a:r>
              <a:rPr lang="en-US" dirty="0" smtClean="0">
                <a:solidFill>
                  <a:srgbClr val="FF0000"/>
                </a:solidFill>
              </a:rPr>
              <a:t>The central bank can increase money supply to match the change in RGDP, </a:t>
            </a:r>
            <a:r>
              <a:rPr lang="en-US" dirty="0" err="1" smtClean="0">
                <a:solidFill>
                  <a:srgbClr val="FF0000"/>
                </a:solidFill>
              </a:rPr>
              <a:t>ie</a:t>
            </a:r>
            <a:r>
              <a:rPr lang="en-US" dirty="0" smtClean="0">
                <a:solidFill>
                  <a:srgbClr val="FF0000"/>
                </a:solidFill>
              </a:rPr>
              <a:t>. Increase by 5%. </a:t>
            </a:r>
            <a:endParaRPr lang="en-US" dirty="0">
              <a:solidFill>
                <a:srgbClr val="FF0000"/>
              </a:solidFill>
            </a:endParaRPr>
          </a:p>
        </p:txBody>
      </p:sp>
    </p:spTree>
    <p:extLst>
      <p:ext uri="{BB962C8B-B14F-4D97-AF65-F5344CB8AC3E}">
        <p14:creationId xmlns:p14="http://schemas.microsoft.com/office/powerpoint/2010/main" val="89815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Credits</a:t>
            </a:r>
            <a:endParaRPr lang="en-US" dirty="0"/>
          </a:p>
        </p:txBody>
      </p:sp>
      <p:sp>
        <p:nvSpPr>
          <p:cNvPr id="3" name="Content Placeholder 2"/>
          <p:cNvSpPr>
            <a:spLocks noGrp="1"/>
          </p:cNvSpPr>
          <p:nvPr>
            <p:ph idx="1"/>
          </p:nvPr>
        </p:nvSpPr>
        <p:spPr>
          <a:xfrm>
            <a:off x="381000" y="1493116"/>
            <a:ext cx="6152804" cy="4351338"/>
          </a:xfrm>
        </p:spPr>
        <p:txBody>
          <a:bodyPr>
            <a:normAutofit fontScale="85000" lnSpcReduction="20000"/>
          </a:bodyPr>
          <a:lstStyle/>
          <a:p>
            <a:r>
              <a:rPr lang="en-US" dirty="0" smtClean="0"/>
              <a:t>What is a tax credit? It is a way of reducing tax that typically businesses but also individuals must pay. </a:t>
            </a:r>
          </a:p>
          <a:p>
            <a:r>
              <a:rPr lang="en-US" dirty="0" smtClean="0"/>
              <a:t>A tax credit is a direct decrease to the amount of tax that is owed</a:t>
            </a:r>
          </a:p>
          <a:p>
            <a:r>
              <a:rPr lang="en-US" dirty="0" err="1" smtClean="0"/>
              <a:t>Eg</a:t>
            </a:r>
            <a:r>
              <a:rPr lang="en-US" dirty="0" smtClean="0"/>
              <a:t>. If a business receives tax credits for every dollar it spends training its workers, then it can use those credits to pay less income tax.</a:t>
            </a:r>
          </a:p>
          <a:p>
            <a:pPr lvl="1"/>
            <a:r>
              <a:rPr lang="en-US" dirty="0" err="1" smtClean="0"/>
              <a:t>Eg</a:t>
            </a:r>
            <a:r>
              <a:rPr lang="en-US" dirty="0" smtClean="0"/>
              <a:t>. Profit = 1 million. Money spent on training workers = 50K. Income tax = 20%.</a:t>
            </a:r>
          </a:p>
          <a:p>
            <a:pPr lvl="2"/>
            <a:r>
              <a:rPr lang="en-US" dirty="0" smtClean="0"/>
              <a:t>No tax credits: Tax = 1 million x 0.2 = 200K</a:t>
            </a:r>
          </a:p>
          <a:p>
            <a:pPr lvl="2"/>
            <a:r>
              <a:rPr lang="en-US" dirty="0" smtClean="0"/>
              <a:t>After tax credits: Tax = 1 million x 0.2 – worker training tax credit = 150K</a:t>
            </a:r>
          </a:p>
          <a:p>
            <a:r>
              <a:rPr lang="en-US" dirty="0" smtClean="0"/>
              <a:t>Therefore an increase in tax credits means a decrease in tax. </a:t>
            </a:r>
          </a:p>
          <a:p>
            <a:endParaRPr lang="en-US" dirty="0"/>
          </a:p>
        </p:txBody>
      </p:sp>
      <p:pic>
        <p:nvPicPr>
          <p:cNvPr id="4" name="Picture 3"/>
          <p:cNvPicPr>
            <a:picLocks noChangeAspect="1"/>
          </p:cNvPicPr>
          <p:nvPr/>
        </p:nvPicPr>
        <p:blipFill>
          <a:blip r:embed="rId2"/>
          <a:stretch>
            <a:fillRect/>
          </a:stretch>
        </p:blipFill>
        <p:spPr>
          <a:xfrm>
            <a:off x="6821671" y="437622"/>
            <a:ext cx="4794587" cy="2984131"/>
          </a:xfrm>
          <a:prstGeom prst="rect">
            <a:avLst/>
          </a:prstGeom>
        </p:spPr>
      </p:pic>
      <p:sp>
        <p:nvSpPr>
          <p:cNvPr id="5" name="TextBox 4"/>
          <p:cNvSpPr txBox="1"/>
          <p:nvPr/>
        </p:nvSpPr>
        <p:spPr>
          <a:xfrm>
            <a:off x="7188200" y="4292600"/>
            <a:ext cx="4072467"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Tax credit = subtract from the tax</a:t>
            </a:r>
          </a:p>
          <a:p>
            <a:r>
              <a:rPr lang="en-US" dirty="0" smtClean="0">
                <a:solidFill>
                  <a:srgbClr val="FF0000"/>
                </a:solidFill>
              </a:rPr>
              <a:t>Increase tax credit = pay less tax</a:t>
            </a:r>
          </a:p>
        </p:txBody>
      </p:sp>
    </p:spTree>
    <p:extLst>
      <p:ext uri="{BB962C8B-B14F-4D97-AF65-F5344CB8AC3E}">
        <p14:creationId xmlns:p14="http://schemas.microsoft.com/office/powerpoint/2010/main" val="967830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government increases tax credits for new businesses. What happens to the tax that these new businesses will have to pay?</a:t>
            </a:r>
          </a:p>
          <a:p>
            <a:r>
              <a:rPr lang="en-US" dirty="0" smtClean="0">
                <a:solidFill>
                  <a:srgbClr val="FF0000"/>
                </a:solidFill>
              </a:rPr>
              <a:t>They will decrease. Tax credit = pay less tax.</a:t>
            </a:r>
          </a:p>
        </p:txBody>
      </p:sp>
    </p:spTree>
    <p:extLst>
      <p:ext uri="{BB962C8B-B14F-4D97-AF65-F5344CB8AC3E}">
        <p14:creationId xmlns:p14="http://schemas.microsoft.com/office/powerpoint/2010/main" val="26567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Comparing Economic Schools of Thought</a:t>
            </a:r>
            <a:endParaRPr lang="en-AU" dirty="0"/>
          </a:p>
        </p:txBody>
      </p:sp>
      <p:sp>
        <p:nvSpPr>
          <p:cNvPr id="4" name="Text Placeholder 3"/>
          <p:cNvSpPr>
            <a:spLocks noGrp="1"/>
          </p:cNvSpPr>
          <p:nvPr>
            <p:ph type="body" idx="1"/>
          </p:nvPr>
        </p:nvSpPr>
        <p:spPr/>
        <p:txBody>
          <a:bodyPr>
            <a:normAutofit fontScale="92500" lnSpcReduction="20000"/>
          </a:bodyPr>
          <a:lstStyle/>
          <a:p>
            <a:r>
              <a:rPr lang="en-AU" dirty="0" smtClean="0"/>
              <a:t>While we have so far presented economics as containing absolute truths similar to a hard science, the reality is that economic theories are exactly that; theories, and so there is quite a lot of disagreement over many issues. </a:t>
            </a:r>
          </a:p>
          <a:p>
            <a:r>
              <a:rPr lang="en-AU" dirty="0" smtClean="0"/>
              <a:t>Several economic schools of thought emerged in the 20</a:t>
            </a:r>
            <a:r>
              <a:rPr lang="en-AU" baseline="30000" dirty="0" smtClean="0"/>
              <a:t>th</a:t>
            </a:r>
            <a:r>
              <a:rPr lang="en-AU" dirty="0" smtClean="0"/>
              <a:t> century which are still relevant today. </a:t>
            </a:r>
            <a:endParaRPr lang="en-AU" dirty="0"/>
          </a:p>
        </p:txBody>
      </p:sp>
    </p:spTree>
    <p:extLst>
      <p:ext uri="{BB962C8B-B14F-4D97-AF65-F5344CB8AC3E}">
        <p14:creationId xmlns:p14="http://schemas.microsoft.com/office/powerpoint/2010/main" val="8628420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154" y="83772"/>
            <a:ext cx="10515600" cy="461352"/>
          </a:xfrm>
        </p:spPr>
        <p:txBody>
          <a:bodyPr>
            <a:normAutofit fontScale="90000"/>
          </a:bodyPr>
          <a:lstStyle/>
          <a:p>
            <a:r>
              <a:rPr lang="en-US" dirty="0" smtClean="0"/>
              <a:t>Classical Economics vs Keynesian Economics</a:t>
            </a:r>
            <a:endParaRPr lang="en-US" dirty="0"/>
          </a:p>
        </p:txBody>
      </p:sp>
      <p:sp>
        <p:nvSpPr>
          <p:cNvPr id="5" name="Content Placeholder 4"/>
          <p:cNvSpPr>
            <a:spLocks noGrp="1"/>
          </p:cNvSpPr>
          <p:nvPr>
            <p:ph sz="half" idx="1"/>
          </p:nvPr>
        </p:nvSpPr>
        <p:spPr>
          <a:xfrm>
            <a:off x="281354" y="805717"/>
            <a:ext cx="5181600" cy="4351338"/>
          </a:xfrm>
          <a:solidFill>
            <a:schemeClr val="accent6">
              <a:lumMod val="20000"/>
              <a:lumOff val="80000"/>
            </a:schemeClr>
          </a:solidFill>
        </p:spPr>
        <p:txBody>
          <a:bodyPr>
            <a:normAutofit fontScale="92500" lnSpcReduction="10000"/>
          </a:bodyPr>
          <a:lstStyle/>
          <a:p>
            <a:pPr marL="0" indent="0">
              <a:buNone/>
            </a:pPr>
            <a:r>
              <a:rPr lang="en-US" sz="3200" b="1" dirty="0" smtClean="0"/>
              <a:t>Classical/Neoclassical Economics</a:t>
            </a:r>
          </a:p>
          <a:p>
            <a:r>
              <a:rPr lang="en-US" dirty="0" smtClean="0"/>
              <a:t>The </a:t>
            </a:r>
            <a:r>
              <a:rPr lang="en-US" dirty="0" smtClean="0">
                <a:solidFill>
                  <a:srgbClr val="00B0F0"/>
                </a:solidFill>
              </a:rPr>
              <a:t>economy is self adjusting </a:t>
            </a:r>
            <a:r>
              <a:rPr lang="en-US" dirty="0" smtClean="0"/>
              <a:t>and </a:t>
            </a:r>
            <a:r>
              <a:rPr lang="en-US" dirty="0" smtClean="0">
                <a:solidFill>
                  <a:srgbClr val="00B0F0"/>
                </a:solidFill>
              </a:rPr>
              <a:t>doesn’t require economic management</a:t>
            </a:r>
            <a:r>
              <a:rPr lang="en-US" dirty="0" smtClean="0"/>
              <a:t>.</a:t>
            </a:r>
          </a:p>
          <a:p>
            <a:r>
              <a:rPr lang="en-US" dirty="0" smtClean="0"/>
              <a:t>Say’s Law</a:t>
            </a:r>
          </a:p>
          <a:p>
            <a:pPr lvl="1"/>
            <a:r>
              <a:rPr lang="en-US" dirty="0" smtClean="0"/>
              <a:t>‘If you produce it, they will buy it.’</a:t>
            </a:r>
          </a:p>
          <a:p>
            <a:pPr lvl="2"/>
            <a:r>
              <a:rPr lang="en-US" dirty="0" smtClean="0"/>
              <a:t>Aggregate Supply determines Aggregate Demand</a:t>
            </a:r>
          </a:p>
          <a:p>
            <a:endParaRPr lang="en-US" dirty="0"/>
          </a:p>
        </p:txBody>
      </p:sp>
      <p:sp>
        <p:nvSpPr>
          <p:cNvPr id="6" name="Content Placeholder 5"/>
          <p:cNvSpPr>
            <a:spLocks noGrp="1"/>
          </p:cNvSpPr>
          <p:nvPr>
            <p:ph sz="half" idx="2"/>
          </p:nvPr>
        </p:nvSpPr>
        <p:spPr>
          <a:xfrm>
            <a:off x="6180992" y="805717"/>
            <a:ext cx="5407269" cy="3572852"/>
          </a:xfrm>
          <a:solidFill>
            <a:schemeClr val="accent4">
              <a:lumMod val="20000"/>
              <a:lumOff val="80000"/>
            </a:schemeClr>
          </a:solidFill>
        </p:spPr>
        <p:txBody>
          <a:bodyPr>
            <a:normAutofit fontScale="92500" lnSpcReduction="10000"/>
          </a:bodyPr>
          <a:lstStyle/>
          <a:p>
            <a:pPr marL="0" indent="0">
              <a:buNone/>
            </a:pPr>
            <a:r>
              <a:rPr lang="en-US" sz="3200" b="1" dirty="0" smtClean="0"/>
              <a:t>Keynesian Economics</a:t>
            </a:r>
          </a:p>
          <a:p>
            <a:r>
              <a:rPr lang="en-US" dirty="0"/>
              <a:t>The </a:t>
            </a:r>
            <a:r>
              <a:rPr lang="en-US" dirty="0" smtClean="0">
                <a:solidFill>
                  <a:srgbClr val="00B0F0"/>
                </a:solidFill>
              </a:rPr>
              <a:t>economy takes too long to self adjust</a:t>
            </a:r>
            <a:r>
              <a:rPr lang="en-US" dirty="0" smtClean="0"/>
              <a:t> and therefore </a:t>
            </a:r>
            <a:r>
              <a:rPr lang="en-US" dirty="0" smtClean="0">
                <a:solidFill>
                  <a:srgbClr val="00B0F0"/>
                </a:solidFill>
              </a:rPr>
              <a:t>government intervention is needed</a:t>
            </a:r>
          </a:p>
          <a:p>
            <a:r>
              <a:rPr lang="en-US" dirty="0" smtClean="0">
                <a:solidFill>
                  <a:srgbClr val="00B0F0"/>
                </a:solidFill>
              </a:rPr>
              <a:t>Expansionary Fiscal Policy </a:t>
            </a:r>
            <a:r>
              <a:rPr lang="en-US" dirty="0" smtClean="0"/>
              <a:t>and Budget Deficits can be used to </a:t>
            </a:r>
            <a:r>
              <a:rPr lang="en-US" dirty="0" smtClean="0">
                <a:solidFill>
                  <a:srgbClr val="00B0F0"/>
                </a:solidFill>
              </a:rPr>
              <a:t>get an economy out of a recession</a:t>
            </a:r>
          </a:p>
          <a:p>
            <a:pPr lvl="1"/>
            <a:r>
              <a:rPr lang="en-US" dirty="0" smtClean="0"/>
              <a:t>Ideally, in positive output gap times, the government can pay back the budget deficit with more contractionary FP</a:t>
            </a:r>
            <a:endParaRPr lang="en-US" dirty="0"/>
          </a:p>
          <a:p>
            <a:endParaRPr lang="en-US" dirty="0"/>
          </a:p>
        </p:txBody>
      </p:sp>
      <p:pic>
        <p:nvPicPr>
          <p:cNvPr id="1026" name="Picture 2" descr="Amazon.com: The Classical Economists (Audible Audio Edition): Dr. E.G.  West, Louis Rukeyser, Blackstone Audio, Inc.: Audible Books &amp; Origin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653" y="4454525"/>
            <a:ext cx="2403475" cy="24034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543215" y="4569762"/>
            <a:ext cx="3251005" cy="1939104"/>
          </a:xfrm>
          <a:prstGeom prst="rect">
            <a:avLst/>
          </a:prstGeom>
        </p:spPr>
      </p:pic>
      <p:pic>
        <p:nvPicPr>
          <p:cNvPr id="7" name="Picture 6"/>
          <p:cNvPicPr>
            <a:picLocks noChangeAspect="1"/>
          </p:cNvPicPr>
          <p:nvPr/>
        </p:nvPicPr>
        <p:blipFill>
          <a:blip r:embed="rId4"/>
          <a:stretch>
            <a:fillRect/>
          </a:stretch>
        </p:blipFill>
        <p:spPr>
          <a:xfrm>
            <a:off x="8801243" y="4378569"/>
            <a:ext cx="2791416" cy="1922510"/>
          </a:xfrm>
          <a:prstGeom prst="rect">
            <a:avLst/>
          </a:prstGeom>
        </p:spPr>
      </p:pic>
      <p:sp>
        <p:nvSpPr>
          <p:cNvPr id="3" name="TextBox 2"/>
          <p:cNvSpPr txBox="1"/>
          <p:nvPr/>
        </p:nvSpPr>
        <p:spPr>
          <a:xfrm>
            <a:off x="9053951" y="6301079"/>
            <a:ext cx="2286000" cy="461665"/>
          </a:xfrm>
          <a:prstGeom prst="rect">
            <a:avLst/>
          </a:prstGeom>
          <a:noFill/>
        </p:spPr>
        <p:txBody>
          <a:bodyPr wrap="square" rtlCol="0">
            <a:spAutoFit/>
          </a:bodyPr>
          <a:lstStyle/>
          <a:p>
            <a:r>
              <a:rPr lang="en-US" sz="800" dirty="0" smtClean="0"/>
              <a:t>Keynesian AS curve supports the use of FP when an economy is in the ‘spare capacity’/flat part of the curve.</a:t>
            </a:r>
            <a:endParaRPr lang="en-US" sz="800" dirty="0"/>
          </a:p>
        </p:txBody>
      </p:sp>
    </p:spTree>
    <p:extLst>
      <p:ext uri="{BB962C8B-B14F-4D97-AF65-F5344CB8AC3E}">
        <p14:creationId xmlns:p14="http://schemas.microsoft.com/office/powerpoint/2010/main" val="1544736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 Random Topics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0103348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39" y="233240"/>
            <a:ext cx="8437685" cy="654783"/>
          </a:xfrm>
        </p:spPr>
        <p:txBody>
          <a:bodyPr>
            <a:normAutofit fontScale="90000"/>
          </a:bodyPr>
          <a:lstStyle/>
          <a:p>
            <a:r>
              <a:rPr lang="en-US" dirty="0" smtClean="0"/>
              <a:t>Keynesian Economics vs Monetarism</a:t>
            </a:r>
            <a:endParaRPr lang="en-US" dirty="0"/>
          </a:p>
        </p:txBody>
      </p:sp>
      <p:sp>
        <p:nvSpPr>
          <p:cNvPr id="3" name="Content Placeholder 2"/>
          <p:cNvSpPr>
            <a:spLocks noGrp="1"/>
          </p:cNvSpPr>
          <p:nvPr>
            <p:ph sz="half" idx="1"/>
          </p:nvPr>
        </p:nvSpPr>
        <p:spPr>
          <a:xfrm>
            <a:off x="451339" y="999148"/>
            <a:ext cx="5008684" cy="2658452"/>
          </a:xfrm>
          <a:solidFill>
            <a:schemeClr val="accent4">
              <a:lumMod val="20000"/>
              <a:lumOff val="80000"/>
            </a:schemeClr>
          </a:solidFill>
        </p:spPr>
        <p:txBody>
          <a:bodyPr>
            <a:normAutofit fontScale="70000" lnSpcReduction="20000"/>
          </a:bodyPr>
          <a:lstStyle/>
          <a:p>
            <a:pPr marL="0" indent="0">
              <a:buNone/>
            </a:pPr>
            <a:r>
              <a:rPr lang="en-US" sz="2900" b="1" dirty="0" smtClean="0"/>
              <a:t>Keynesian Economics</a:t>
            </a:r>
          </a:p>
          <a:p>
            <a:r>
              <a:rPr lang="en-US" sz="2400" dirty="0" smtClean="0"/>
              <a:t>Began in the 1930s</a:t>
            </a:r>
          </a:p>
          <a:p>
            <a:r>
              <a:rPr lang="en-US" sz="2400" dirty="0" smtClean="0"/>
              <a:t>‘founder’ is John Maynard Keynes</a:t>
            </a:r>
          </a:p>
          <a:p>
            <a:r>
              <a:rPr lang="en-US" sz="2400" dirty="0" smtClean="0"/>
              <a:t>Both believe in sticky wages which can lead to output gaps in the short run</a:t>
            </a:r>
          </a:p>
          <a:p>
            <a:r>
              <a:rPr lang="en-US" sz="2400" dirty="0" smtClean="0"/>
              <a:t>Believe in the use of fiscal policy to close output gaps</a:t>
            </a:r>
          </a:p>
          <a:p>
            <a:r>
              <a:rPr lang="en-US" sz="2400" dirty="0" smtClean="0"/>
              <a:t>Consider monetary policy to be weak because of ‘liquidity traps’</a:t>
            </a:r>
            <a:endParaRPr lang="en-US" sz="2400" dirty="0"/>
          </a:p>
        </p:txBody>
      </p:sp>
      <p:sp>
        <p:nvSpPr>
          <p:cNvPr id="4" name="Content Placeholder 3"/>
          <p:cNvSpPr>
            <a:spLocks noGrp="1"/>
          </p:cNvSpPr>
          <p:nvPr>
            <p:ph sz="half" idx="2"/>
          </p:nvPr>
        </p:nvSpPr>
        <p:spPr>
          <a:xfrm>
            <a:off x="6093069" y="999148"/>
            <a:ext cx="5644661" cy="2658452"/>
          </a:xfrm>
          <a:solidFill>
            <a:schemeClr val="accent1">
              <a:lumMod val="20000"/>
              <a:lumOff val="80000"/>
            </a:schemeClr>
          </a:solidFill>
        </p:spPr>
        <p:txBody>
          <a:bodyPr>
            <a:normAutofit fontScale="70000" lnSpcReduction="20000"/>
          </a:bodyPr>
          <a:lstStyle/>
          <a:p>
            <a:pPr marL="0" indent="0">
              <a:buNone/>
            </a:pPr>
            <a:r>
              <a:rPr lang="en-US" b="1" dirty="0" smtClean="0"/>
              <a:t>Monetarism</a:t>
            </a:r>
          </a:p>
          <a:p>
            <a:r>
              <a:rPr lang="en-US" sz="2000" dirty="0" smtClean="0"/>
              <a:t>Began in the 1960s</a:t>
            </a:r>
          </a:p>
          <a:p>
            <a:r>
              <a:rPr lang="en-US" sz="2000" dirty="0" smtClean="0"/>
              <a:t>‘founder’ is Milton Friedman</a:t>
            </a:r>
          </a:p>
          <a:p>
            <a:r>
              <a:rPr lang="en-US" sz="2000" dirty="0" smtClean="0"/>
              <a:t>Both </a:t>
            </a:r>
            <a:r>
              <a:rPr lang="en-US" sz="2000" dirty="0"/>
              <a:t>believe in sticky wages which can lead to output gaps in the short run</a:t>
            </a:r>
          </a:p>
          <a:p>
            <a:r>
              <a:rPr lang="en-US" sz="2000" dirty="0" smtClean="0"/>
              <a:t>Believe in the use of monetary policy to close output gaps</a:t>
            </a:r>
          </a:p>
          <a:p>
            <a:r>
              <a:rPr lang="en-US" sz="2000" dirty="0" smtClean="0"/>
              <a:t>Consider fiscal policy to be limited because of crowding out and lags</a:t>
            </a:r>
          </a:p>
          <a:p>
            <a:r>
              <a:rPr lang="en-US" sz="2000" dirty="0" smtClean="0"/>
              <a:t>Quantity Theory of Money</a:t>
            </a:r>
          </a:p>
          <a:p>
            <a:pPr lvl="1"/>
            <a:r>
              <a:rPr lang="en-US" sz="1600" dirty="0" smtClean="0"/>
              <a:t>MV = PY</a:t>
            </a:r>
          </a:p>
          <a:p>
            <a:pPr lvl="1"/>
            <a:r>
              <a:rPr lang="en-US" sz="1600" dirty="0" smtClean="0"/>
              <a:t>Recommend a monetary rule where money </a:t>
            </a:r>
            <a:r>
              <a:rPr lang="en-US" sz="1600" dirty="0"/>
              <a:t>s</a:t>
            </a:r>
            <a:r>
              <a:rPr lang="en-US" sz="1600" dirty="0" smtClean="0"/>
              <a:t>upply should be increased at the same rate as Real GDP growth to keep the price level stable</a:t>
            </a:r>
            <a:endParaRPr lang="en-US" sz="1600" dirty="0"/>
          </a:p>
        </p:txBody>
      </p:sp>
      <p:pic>
        <p:nvPicPr>
          <p:cNvPr id="2050" name="Picture 2" descr="Giants Of Finance: John Maynard Key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039" y="3561679"/>
            <a:ext cx="5217718" cy="29358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Market Maven: Milton Fried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912" y="3768725"/>
            <a:ext cx="5294091" cy="297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3100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92500" lnSpcReduction="10000"/>
          </a:bodyPr>
          <a:lstStyle/>
          <a:p>
            <a:r>
              <a:rPr lang="en-US" dirty="0" smtClean="0"/>
              <a:t>What is a key difference between Classical Economics and Keynesian economics?</a:t>
            </a:r>
          </a:p>
          <a:p>
            <a:r>
              <a:rPr lang="en-US" dirty="0" smtClean="0">
                <a:solidFill>
                  <a:srgbClr val="FF0000"/>
                </a:solidFill>
              </a:rPr>
              <a:t>Keynesian economics favors use of government policy (Fiscal Policy) to get economies out of recessions where as Classical Economics believes the most efficient thing is for the economy to correct itself. </a:t>
            </a:r>
          </a:p>
          <a:p>
            <a:r>
              <a:rPr lang="en-US" dirty="0" smtClean="0"/>
              <a:t>What is a key difference between Keynesian Economics and Monetarism?</a:t>
            </a:r>
          </a:p>
          <a:p>
            <a:r>
              <a:rPr lang="en-US" dirty="0" smtClean="0">
                <a:solidFill>
                  <a:srgbClr val="FF0000"/>
                </a:solidFill>
              </a:rPr>
              <a:t>Keynesian Economics focuses on the use of Fiscal Policy and Monetarism focuses on the use of Monetary Policy. </a:t>
            </a:r>
          </a:p>
          <a:p>
            <a:r>
              <a:rPr lang="en-US" dirty="0" smtClean="0"/>
              <a:t>Who are the founders of these two schools of thought?</a:t>
            </a:r>
          </a:p>
          <a:p>
            <a:r>
              <a:rPr lang="en-US" dirty="0" smtClean="0">
                <a:solidFill>
                  <a:srgbClr val="FF0000"/>
                </a:solidFill>
              </a:rPr>
              <a:t>Keynesian – John Maynard Keynes</a:t>
            </a:r>
          </a:p>
          <a:p>
            <a:r>
              <a:rPr lang="en-US" dirty="0" smtClean="0">
                <a:solidFill>
                  <a:srgbClr val="FF0000"/>
                </a:solidFill>
              </a:rPr>
              <a:t>Monetarism – Milton Friedman</a:t>
            </a:r>
            <a:endParaRPr lang="en-US" dirty="0">
              <a:solidFill>
                <a:srgbClr val="FF0000"/>
              </a:solidFill>
            </a:endParaRPr>
          </a:p>
        </p:txBody>
      </p:sp>
    </p:spTree>
    <p:extLst>
      <p:ext uri="{BB962C8B-B14F-4D97-AF65-F5344CB8AC3E}">
        <p14:creationId xmlns:p14="http://schemas.microsoft.com/office/powerpoint/2010/main" val="301902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63" y="160421"/>
            <a:ext cx="3733800" cy="577459"/>
          </a:xfrm>
        </p:spPr>
        <p:txBody>
          <a:bodyPr>
            <a:normAutofit fontScale="90000"/>
          </a:bodyPr>
          <a:lstStyle/>
          <a:p>
            <a:r>
              <a:rPr lang="en-AU" dirty="0" smtClean="0"/>
              <a:t>Liquidity Trap</a:t>
            </a:r>
            <a:endParaRPr lang="en-AU" dirty="0"/>
          </a:p>
        </p:txBody>
      </p:sp>
      <p:sp>
        <p:nvSpPr>
          <p:cNvPr id="3" name="Content Placeholder 2"/>
          <p:cNvSpPr>
            <a:spLocks noGrp="1"/>
          </p:cNvSpPr>
          <p:nvPr>
            <p:ph idx="1"/>
          </p:nvPr>
        </p:nvSpPr>
        <p:spPr>
          <a:xfrm>
            <a:off x="417095" y="758287"/>
            <a:ext cx="4955005" cy="5510627"/>
          </a:xfrm>
        </p:spPr>
        <p:txBody>
          <a:bodyPr>
            <a:noAutofit/>
          </a:bodyPr>
          <a:lstStyle/>
          <a:p>
            <a:r>
              <a:rPr lang="en-AU" sz="2000" dirty="0" smtClean="0"/>
              <a:t>Keynesian economists tended to believe that monetary policy would be subject to a ‘</a:t>
            </a:r>
            <a:r>
              <a:rPr lang="en-AU" sz="2000" dirty="0" smtClean="0">
                <a:solidFill>
                  <a:srgbClr val="00B0F0"/>
                </a:solidFill>
              </a:rPr>
              <a:t>liquidity</a:t>
            </a:r>
            <a:r>
              <a:rPr lang="en-AU" sz="2000" dirty="0" smtClean="0"/>
              <a:t> </a:t>
            </a:r>
            <a:r>
              <a:rPr lang="en-AU" sz="2000" dirty="0" smtClean="0">
                <a:solidFill>
                  <a:srgbClr val="00B0F0"/>
                </a:solidFill>
              </a:rPr>
              <a:t>trap</a:t>
            </a:r>
            <a:r>
              <a:rPr lang="en-AU" sz="2000" dirty="0" smtClean="0"/>
              <a:t>’ which causes </a:t>
            </a:r>
            <a:r>
              <a:rPr lang="en-AU" sz="2000" dirty="0" smtClean="0">
                <a:solidFill>
                  <a:srgbClr val="00B0F0"/>
                </a:solidFill>
              </a:rPr>
              <a:t>monetary policy to reach a point where it is no longer effective</a:t>
            </a:r>
            <a:r>
              <a:rPr lang="en-AU" sz="2000" dirty="0"/>
              <a:t>.</a:t>
            </a:r>
            <a:endParaRPr lang="en-AU" sz="2000" dirty="0" smtClean="0"/>
          </a:p>
          <a:p>
            <a:r>
              <a:rPr lang="en-AU" sz="2000" dirty="0" smtClean="0"/>
              <a:t>The reason for this liquidity trap is that </a:t>
            </a:r>
            <a:r>
              <a:rPr lang="en-AU" sz="2000" dirty="0" smtClean="0">
                <a:solidFill>
                  <a:srgbClr val="00B0F0"/>
                </a:solidFill>
              </a:rPr>
              <a:t>once interest rates get low enough, people will keep all their money as cash</a:t>
            </a:r>
            <a:r>
              <a:rPr lang="en-AU" sz="2000" dirty="0" smtClean="0"/>
              <a:t>. Therefore, the interest rate can’t go any lower.</a:t>
            </a:r>
          </a:p>
          <a:p>
            <a:pPr lvl="1"/>
            <a:r>
              <a:rPr lang="en-AU" sz="1600" dirty="0" err="1" smtClean="0"/>
              <a:t>Eg</a:t>
            </a:r>
            <a:r>
              <a:rPr lang="en-AU" sz="1600" dirty="0" smtClean="0"/>
              <a:t>. Once the interest rate is 0.5%, many people may keep all their money as cash because the opportunity cost of doing so is so low. So if the central bank increases the money supply more, the interest rate will not fall and the economy will be unchanged.</a:t>
            </a:r>
          </a:p>
          <a:p>
            <a:r>
              <a:rPr lang="en-AU" sz="2000" dirty="0" smtClean="0"/>
              <a:t>Visually this appears as the </a:t>
            </a:r>
            <a:r>
              <a:rPr lang="en-AU" sz="2000" dirty="0" smtClean="0">
                <a:solidFill>
                  <a:srgbClr val="00B0F0"/>
                </a:solidFill>
              </a:rPr>
              <a:t>MD curve becoming flatter</a:t>
            </a:r>
            <a:r>
              <a:rPr lang="en-AU" sz="2000" dirty="0" smtClean="0"/>
              <a:t> once the interest rate reaches a certain level. </a:t>
            </a:r>
          </a:p>
          <a:p>
            <a:pPr lvl="1"/>
            <a:r>
              <a:rPr lang="en-AU" sz="1600" dirty="0" smtClean="0"/>
              <a:t>This shows that once the interest rate reaches a certain level, it can’t fall any further because the cost of holding money is small enough that people won’t care.</a:t>
            </a:r>
            <a:endParaRPr lang="en-AU" sz="1600" dirty="0"/>
          </a:p>
        </p:txBody>
      </p:sp>
      <p:sp>
        <p:nvSpPr>
          <p:cNvPr id="4" name="TextBox 3"/>
          <p:cNvSpPr txBox="1"/>
          <p:nvPr/>
        </p:nvSpPr>
        <p:spPr>
          <a:xfrm>
            <a:off x="6557488" y="160421"/>
            <a:ext cx="5197643" cy="1231106"/>
          </a:xfrm>
          <a:prstGeom prst="rect">
            <a:avLst/>
          </a:prstGeom>
          <a:solidFill>
            <a:srgbClr val="FFFF00"/>
          </a:solidFill>
        </p:spPr>
        <p:txBody>
          <a:bodyPr wrap="square" rtlCol="0">
            <a:spAutoFit/>
          </a:bodyPr>
          <a:lstStyle/>
          <a:p>
            <a:r>
              <a:rPr lang="en-AU" dirty="0" smtClean="0">
                <a:solidFill>
                  <a:srgbClr val="FF0000"/>
                </a:solidFill>
              </a:rPr>
              <a:t>Summary</a:t>
            </a:r>
          </a:p>
          <a:p>
            <a:r>
              <a:rPr lang="en-AU" sz="1400" dirty="0" smtClean="0">
                <a:solidFill>
                  <a:srgbClr val="FF0000"/>
                </a:solidFill>
              </a:rPr>
              <a:t>Keynesian thinking believes that monetary policy loses effectiveness when the interest rate won’t decrease any more. (This is because below a certain IR, people will keep all of their money as liquid money).</a:t>
            </a:r>
            <a:endParaRPr lang="en-AU" sz="1400" dirty="0">
              <a:solidFill>
                <a:srgbClr val="FF0000"/>
              </a:solidFill>
            </a:endParaRPr>
          </a:p>
        </p:txBody>
      </p:sp>
      <p:pic>
        <p:nvPicPr>
          <p:cNvPr id="12" name="Picture 11"/>
          <p:cNvPicPr>
            <a:picLocks noChangeAspect="1"/>
          </p:cNvPicPr>
          <p:nvPr/>
        </p:nvPicPr>
        <p:blipFill>
          <a:blip r:embed="rId2"/>
          <a:stretch>
            <a:fillRect/>
          </a:stretch>
        </p:blipFill>
        <p:spPr>
          <a:xfrm>
            <a:off x="5697415" y="1514638"/>
            <a:ext cx="6057716" cy="4305901"/>
          </a:xfrm>
          <a:prstGeom prst="rect">
            <a:avLst/>
          </a:prstGeom>
        </p:spPr>
      </p:pic>
      <p:sp>
        <p:nvSpPr>
          <p:cNvPr id="5" name="TextBox 4"/>
          <p:cNvSpPr txBox="1"/>
          <p:nvPr/>
        </p:nvSpPr>
        <p:spPr>
          <a:xfrm>
            <a:off x="7236069" y="5714546"/>
            <a:ext cx="3789485" cy="923330"/>
          </a:xfrm>
          <a:prstGeom prst="rect">
            <a:avLst/>
          </a:prstGeom>
          <a:noFill/>
        </p:spPr>
        <p:txBody>
          <a:bodyPr wrap="square" rtlCol="0">
            <a:spAutoFit/>
          </a:bodyPr>
          <a:lstStyle/>
          <a:p>
            <a:r>
              <a:rPr lang="en-US" dirty="0" smtClean="0"/>
              <a:t>Increasing </a:t>
            </a:r>
            <a:r>
              <a:rPr lang="en-US" dirty="0" smtClean="0">
                <a:solidFill>
                  <a:srgbClr val="00B050"/>
                </a:solidFill>
              </a:rPr>
              <a:t>MS</a:t>
            </a:r>
            <a:r>
              <a:rPr lang="en-US" baseline="-25000" dirty="0" smtClean="0">
                <a:solidFill>
                  <a:srgbClr val="00B050"/>
                </a:solidFill>
              </a:rPr>
              <a:t>1</a:t>
            </a:r>
            <a:r>
              <a:rPr lang="en-US" dirty="0" smtClean="0">
                <a:solidFill>
                  <a:srgbClr val="00B050"/>
                </a:solidFill>
              </a:rPr>
              <a:t> to MS</a:t>
            </a:r>
            <a:r>
              <a:rPr lang="en-US" baseline="-25000" dirty="0" smtClean="0">
                <a:solidFill>
                  <a:srgbClr val="00B050"/>
                </a:solidFill>
              </a:rPr>
              <a:t>2</a:t>
            </a:r>
            <a:r>
              <a:rPr lang="en-US" dirty="0" smtClean="0">
                <a:solidFill>
                  <a:srgbClr val="00B050"/>
                </a:solidFill>
              </a:rPr>
              <a:t> lowers the interest rate</a:t>
            </a:r>
            <a:r>
              <a:rPr lang="en-US" dirty="0" smtClean="0"/>
              <a:t>, but </a:t>
            </a:r>
            <a:r>
              <a:rPr lang="en-US" dirty="0" smtClean="0">
                <a:solidFill>
                  <a:srgbClr val="FF0000"/>
                </a:solidFill>
              </a:rPr>
              <a:t>MS</a:t>
            </a:r>
            <a:r>
              <a:rPr lang="en-US" baseline="-25000" dirty="0" smtClean="0">
                <a:solidFill>
                  <a:srgbClr val="FF0000"/>
                </a:solidFill>
              </a:rPr>
              <a:t>3</a:t>
            </a:r>
            <a:r>
              <a:rPr lang="en-US" dirty="0" smtClean="0">
                <a:solidFill>
                  <a:srgbClr val="FF0000"/>
                </a:solidFill>
              </a:rPr>
              <a:t> to MS</a:t>
            </a:r>
            <a:r>
              <a:rPr lang="en-US" baseline="-25000" dirty="0" smtClean="0">
                <a:solidFill>
                  <a:srgbClr val="FF0000"/>
                </a:solidFill>
              </a:rPr>
              <a:t>4</a:t>
            </a:r>
            <a:r>
              <a:rPr lang="en-US" dirty="0" smtClean="0">
                <a:solidFill>
                  <a:srgbClr val="FF0000"/>
                </a:solidFill>
              </a:rPr>
              <a:t> has no effect </a:t>
            </a:r>
            <a:r>
              <a:rPr lang="en-US" dirty="0" smtClean="0"/>
              <a:t>on lowering the interest rate.</a:t>
            </a:r>
            <a:endParaRPr lang="en-US" dirty="0"/>
          </a:p>
        </p:txBody>
      </p:sp>
    </p:spTree>
    <p:extLst>
      <p:ext uri="{BB962C8B-B14F-4D97-AF65-F5344CB8AC3E}">
        <p14:creationId xmlns:p14="http://schemas.microsoft.com/office/powerpoint/2010/main" val="39203186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5801" y="365125"/>
            <a:ext cx="6727146" cy="6360211"/>
          </a:xfrm>
        </p:spPr>
      </p:pic>
    </p:spTree>
    <p:extLst>
      <p:ext uri="{BB962C8B-B14F-4D97-AF65-F5344CB8AC3E}">
        <p14:creationId xmlns:p14="http://schemas.microsoft.com/office/powerpoint/2010/main" val="42408440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What happens when the interest rate reaches a certain point, what happens to people’s decision making with liquid money.</a:t>
            </a:r>
          </a:p>
          <a:p>
            <a:r>
              <a:rPr lang="en-US" dirty="0" smtClean="0">
                <a:solidFill>
                  <a:srgbClr val="FF0000"/>
                </a:solidFill>
              </a:rPr>
              <a:t>Once the interest rate is low enough, people are already holding all their money as liquid money, therefore the interest rate can’t go any lower.</a:t>
            </a:r>
          </a:p>
          <a:p>
            <a:r>
              <a:rPr lang="en-US" dirty="0" smtClean="0">
                <a:solidFill>
                  <a:srgbClr val="FF0000"/>
                </a:solidFill>
              </a:rPr>
              <a:t>Therefore, expansionary MP stops being effective after this point.</a:t>
            </a:r>
          </a:p>
          <a:p>
            <a:r>
              <a:rPr lang="en-US" dirty="0" smtClean="0"/>
              <a:t>What consequence does this have for the effectiveness of monetary policy?</a:t>
            </a:r>
          </a:p>
          <a:p>
            <a:r>
              <a:rPr lang="en-US" dirty="0" smtClean="0">
                <a:solidFill>
                  <a:srgbClr val="FF0000"/>
                </a:solidFill>
              </a:rPr>
              <a:t>At a certain point, monetary policy will no longer be effective.</a:t>
            </a:r>
            <a:endParaRPr lang="en-US" dirty="0">
              <a:solidFill>
                <a:srgbClr val="FF0000"/>
              </a:solidFill>
            </a:endParaRPr>
          </a:p>
        </p:txBody>
      </p:sp>
    </p:spTree>
    <p:extLst>
      <p:ext uri="{BB962C8B-B14F-4D97-AF65-F5344CB8AC3E}">
        <p14:creationId xmlns:p14="http://schemas.microsoft.com/office/powerpoint/2010/main" val="1036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Implementing Various Policies</a:t>
            </a:r>
            <a:endParaRPr lang="en-US" dirty="0"/>
          </a:p>
        </p:txBody>
      </p:sp>
      <p:sp>
        <p:nvSpPr>
          <p:cNvPr id="3" name="Content Placeholder 2"/>
          <p:cNvSpPr>
            <a:spLocks noGrp="1"/>
          </p:cNvSpPr>
          <p:nvPr>
            <p:ph idx="1"/>
          </p:nvPr>
        </p:nvSpPr>
        <p:spPr>
          <a:xfrm>
            <a:off x="2036618" y="1825625"/>
            <a:ext cx="9317182" cy="4351338"/>
          </a:xfrm>
        </p:spPr>
        <p:txBody>
          <a:bodyPr/>
          <a:lstStyle/>
          <a:p>
            <a:r>
              <a:rPr lang="en-US" dirty="0" smtClean="0"/>
              <a:t>Discretionary Fiscal Policy</a:t>
            </a:r>
          </a:p>
          <a:p>
            <a:pPr lvl="1"/>
            <a:r>
              <a:rPr lang="en-US" dirty="0" smtClean="0"/>
              <a:t>Data lags (</a:t>
            </a:r>
            <a:r>
              <a:rPr lang="en-US" dirty="0" err="1" smtClean="0"/>
              <a:t>eg</a:t>
            </a:r>
            <a:r>
              <a:rPr lang="en-US" dirty="0" smtClean="0"/>
              <a:t>. Collecting employment statistics to assess if the UR has increased)</a:t>
            </a:r>
          </a:p>
          <a:p>
            <a:pPr lvl="1"/>
            <a:r>
              <a:rPr lang="en-US" dirty="0" smtClean="0"/>
              <a:t>Political Lags (</a:t>
            </a:r>
            <a:r>
              <a:rPr lang="en-US" dirty="0" err="1" smtClean="0"/>
              <a:t>eg</a:t>
            </a:r>
            <a:r>
              <a:rPr lang="en-US" dirty="0" smtClean="0"/>
              <a:t>. Passing the proposal to build a road)</a:t>
            </a:r>
          </a:p>
          <a:p>
            <a:pPr lvl="1"/>
            <a:r>
              <a:rPr lang="en-US" dirty="0" smtClean="0"/>
              <a:t>Implementation lags (</a:t>
            </a:r>
            <a:r>
              <a:rPr lang="en-US" dirty="0" err="1" smtClean="0"/>
              <a:t>eg</a:t>
            </a:r>
            <a:r>
              <a:rPr lang="en-US" dirty="0" smtClean="0"/>
              <a:t>. Planning to build a road)</a:t>
            </a:r>
          </a:p>
          <a:p>
            <a:r>
              <a:rPr lang="en-US" dirty="0"/>
              <a:t>Monetary Policy</a:t>
            </a:r>
          </a:p>
          <a:p>
            <a:pPr lvl="1"/>
            <a:r>
              <a:rPr lang="en-US" dirty="0"/>
              <a:t>Data lags (</a:t>
            </a:r>
            <a:r>
              <a:rPr lang="en-US" dirty="0" err="1"/>
              <a:t>eg</a:t>
            </a:r>
            <a:r>
              <a:rPr lang="en-US" dirty="0"/>
              <a:t>. Collecting employment statistics to assess if the UR has increased)</a:t>
            </a:r>
          </a:p>
          <a:p>
            <a:r>
              <a:rPr lang="en-US" dirty="0" smtClean="0"/>
              <a:t>Automatic Stabilizers (Non-discretionary fiscal policy)</a:t>
            </a:r>
          </a:p>
          <a:p>
            <a:pPr lvl="1"/>
            <a:endParaRPr lang="en-US" dirty="0"/>
          </a:p>
        </p:txBody>
      </p:sp>
      <p:sp>
        <p:nvSpPr>
          <p:cNvPr id="4" name="TextBox 3"/>
          <p:cNvSpPr txBox="1"/>
          <p:nvPr/>
        </p:nvSpPr>
        <p:spPr>
          <a:xfrm>
            <a:off x="1005840" y="1908753"/>
            <a:ext cx="1030778" cy="369332"/>
          </a:xfrm>
          <a:prstGeom prst="rect">
            <a:avLst/>
          </a:prstGeom>
          <a:solidFill>
            <a:schemeClr val="accent4">
              <a:lumMod val="40000"/>
              <a:lumOff val="60000"/>
            </a:schemeClr>
          </a:solidFill>
        </p:spPr>
        <p:txBody>
          <a:bodyPr wrap="square" rtlCol="0">
            <a:spAutoFit/>
          </a:bodyPr>
          <a:lstStyle/>
          <a:p>
            <a:r>
              <a:rPr lang="en-US" b="1" dirty="0" smtClean="0"/>
              <a:t>Slowest</a:t>
            </a:r>
            <a:endParaRPr lang="en-US" b="1" dirty="0"/>
          </a:p>
        </p:txBody>
      </p:sp>
      <p:sp>
        <p:nvSpPr>
          <p:cNvPr id="5" name="TextBox 4"/>
          <p:cNvSpPr txBox="1"/>
          <p:nvPr/>
        </p:nvSpPr>
        <p:spPr>
          <a:xfrm>
            <a:off x="1005840" y="4829291"/>
            <a:ext cx="1030778" cy="369332"/>
          </a:xfrm>
          <a:prstGeom prst="rect">
            <a:avLst/>
          </a:prstGeom>
          <a:solidFill>
            <a:schemeClr val="accent4">
              <a:lumMod val="40000"/>
              <a:lumOff val="60000"/>
            </a:schemeClr>
          </a:solidFill>
        </p:spPr>
        <p:txBody>
          <a:bodyPr wrap="square" rtlCol="0">
            <a:spAutoFit/>
          </a:bodyPr>
          <a:lstStyle/>
          <a:p>
            <a:r>
              <a:rPr lang="en-US" b="1" dirty="0" smtClean="0"/>
              <a:t>Fastest</a:t>
            </a:r>
            <a:endParaRPr lang="en-US" b="1" dirty="0"/>
          </a:p>
        </p:txBody>
      </p:sp>
      <p:pic>
        <p:nvPicPr>
          <p:cNvPr id="7" name="Picture 6"/>
          <p:cNvPicPr>
            <a:picLocks noChangeAspect="1"/>
          </p:cNvPicPr>
          <p:nvPr/>
        </p:nvPicPr>
        <p:blipFill>
          <a:blip r:embed="rId2"/>
          <a:stretch>
            <a:fillRect/>
          </a:stretch>
        </p:blipFill>
        <p:spPr>
          <a:xfrm>
            <a:off x="317130" y="2303590"/>
            <a:ext cx="1981477" cy="590632"/>
          </a:xfrm>
          <a:prstGeom prst="rect">
            <a:avLst/>
          </a:prstGeom>
        </p:spPr>
      </p:pic>
      <p:pic>
        <p:nvPicPr>
          <p:cNvPr id="8" name="Picture 7"/>
          <p:cNvPicPr>
            <a:picLocks noChangeAspect="1"/>
          </p:cNvPicPr>
          <p:nvPr/>
        </p:nvPicPr>
        <p:blipFill>
          <a:blip r:embed="rId3"/>
          <a:stretch>
            <a:fillRect/>
          </a:stretch>
        </p:blipFill>
        <p:spPr>
          <a:xfrm>
            <a:off x="0" y="5282924"/>
            <a:ext cx="2086266" cy="809738"/>
          </a:xfrm>
          <a:prstGeom prst="rect">
            <a:avLst/>
          </a:prstGeom>
        </p:spPr>
      </p:pic>
      <p:pic>
        <p:nvPicPr>
          <p:cNvPr id="9" name="Picture 8"/>
          <p:cNvPicPr>
            <a:picLocks noChangeAspect="1"/>
          </p:cNvPicPr>
          <p:nvPr/>
        </p:nvPicPr>
        <p:blipFill>
          <a:blip r:embed="rId4"/>
          <a:stretch>
            <a:fillRect/>
          </a:stretch>
        </p:blipFill>
        <p:spPr>
          <a:xfrm>
            <a:off x="657583" y="3802667"/>
            <a:ext cx="1300570" cy="864120"/>
          </a:xfrm>
          <a:prstGeom prst="rect">
            <a:avLst/>
          </a:prstGeom>
        </p:spPr>
      </p:pic>
      <p:sp>
        <p:nvSpPr>
          <p:cNvPr id="6" name="TextBox 5"/>
          <p:cNvSpPr txBox="1"/>
          <p:nvPr/>
        </p:nvSpPr>
        <p:spPr>
          <a:xfrm>
            <a:off x="1005840" y="3391185"/>
            <a:ext cx="1030778" cy="369332"/>
          </a:xfrm>
          <a:prstGeom prst="rect">
            <a:avLst/>
          </a:prstGeom>
          <a:solidFill>
            <a:schemeClr val="accent4">
              <a:lumMod val="40000"/>
              <a:lumOff val="60000"/>
            </a:schemeClr>
          </a:solidFill>
        </p:spPr>
        <p:txBody>
          <a:bodyPr wrap="square" rtlCol="0">
            <a:spAutoFit/>
          </a:bodyPr>
          <a:lstStyle/>
          <a:p>
            <a:r>
              <a:rPr lang="en-US" b="1" dirty="0" smtClean="0"/>
              <a:t>Faster</a:t>
            </a:r>
            <a:endParaRPr lang="en-US" b="1" dirty="0"/>
          </a:p>
        </p:txBody>
      </p:sp>
    </p:spTree>
    <p:extLst>
      <p:ext uri="{BB962C8B-B14F-4D97-AF65-F5344CB8AC3E}">
        <p14:creationId xmlns:p14="http://schemas.microsoft.com/office/powerpoint/2010/main" val="15837177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Which kind of government intervention is typically slowest? Why?</a:t>
            </a:r>
          </a:p>
          <a:p>
            <a:r>
              <a:rPr lang="en-US" dirty="0" smtClean="0">
                <a:solidFill>
                  <a:srgbClr val="FF0000"/>
                </a:solidFill>
              </a:rPr>
              <a:t>Discretionary fiscal policy.</a:t>
            </a:r>
          </a:p>
          <a:p>
            <a:r>
              <a:rPr lang="en-US" dirty="0" smtClean="0">
                <a:solidFill>
                  <a:srgbClr val="FF0000"/>
                </a:solidFill>
              </a:rPr>
              <a:t>It has many lags including political lags, data lags and implementation lags.</a:t>
            </a:r>
            <a:endParaRPr lang="en-US" dirty="0">
              <a:solidFill>
                <a:srgbClr val="FF0000"/>
              </a:solidFill>
            </a:endParaRPr>
          </a:p>
        </p:txBody>
      </p:sp>
    </p:spTree>
    <p:extLst>
      <p:ext uri="{BB962C8B-B14F-4D97-AF65-F5344CB8AC3E}">
        <p14:creationId xmlns:p14="http://schemas.microsoft.com/office/powerpoint/2010/main" val="181845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6: Random Topics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7070191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3" y="204258"/>
            <a:ext cx="4817533" cy="854075"/>
          </a:xfrm>
        </p:spPr>
        <p:txBody>
          <a:bodyPr/>
          <a:lstStyle/>
          <a:p>
            <a:r>
              <a:rPr lang="en-US" dirty="0" smtClean="0"/>
              <a:t>Net Capital Inflows</a:t>
            </a:r>
            <a:endParaRPr lang="en-US" dirty="0"/>
          </a:p>
        </p:txBody>
      </p:sp>
      <p:sp>
        <p:nvSpPr>
          <p:cNvPr id="3" name="Content Placeholder 2"/>
          <p:cNvSpPr>
            <a:spLocks noGrp="1"/>
          </p:cNvSpPr>
          <p:nvPr>
            <p:ph idx="1"/>
          </p:nvPr>
        </p:nvSpPr>
        <p:spPr>
          <a:xfrm>
            <a:off x="287866" y="1058333"/>
            <a:ext cx="7775479" cy="2640169"/>
          </a:xfrm>
        </p:spPr>
        <p:txBody>
          <a:bodyPr>
            <a:normAutofit/>
          </a:bodyPr>
          <a:lstStyle/>
          <a:p>
            <a:r>
              <a:rPr lang="en-US" sz="2400" dirty="0" smtClean="0"/>
              <a:t>Just like we refer to net exports, which is made up of movements in two directions, exports (money in) and imports (money out), we can refer to net capital inflows</a:t>
            </a:r>
          </a:p>
          <a:p>
            <a:r>
              <a:rPr lang="en-US" sz="2400" dirty="0" smtClean="0"/>
              <a:t>Remember that capital inflows in this case refers to financial capital inflows, where foreign investors move money into bank accounts or buy bonds, thereby lending money for local borrowers. </a:t>
            </a:r>
          </a:p>
          <a:p>
            <a:endParaRPr lang="en-US" sz="2400" dirty="0"/>
          </a:p>
        </p:txBody>
      </p:sp>
      <p:sp>
        <p:nvSpPr>
          <p:cNvPr id="4" name="Rectangle 3"/>
          <p:cNvSpPr/>
          <p:nvPr/>
        </p:nvSpPr>
        <p:spPr>
          <a:xfrm>
            <a:off x="888999" y="3698502"/>
            <a:ext cx="9770533" cy="1446550"/>
          </a:xfrm>
          <a:prstGeom prst="rect">
            <a:avLst/>
          </a:prstGeom>
        </p:spPr>
        <p:txBody>
          <a:bodyPr wrap="square">
            <a:spAutoFit/>
          </a:bodyPr>
          <a:lstStyle/>
          <a:p>
            <a:r>
              <a:rPr lang="en-US" sz="4400" dirty="0"/>
              <a:t>Net financial capital inflows = financial capital </a:t>
            </a:r>
            <a:r>
              <a:rPr lang="en-US" sz="4400" dirty="0" smtClean="0"/>
              <a:t>inflows </a:t>
            </a:r>
            <a:r>
              <a:rPr lang="en-US" sz="4400" dirty="0"/>
              <a:t>– financial capital outflows</a:t>
            </a:r>
          </a:p>
        </p:txBody>
      </p:sp>
      <p:sp>
        <p:nvSpPr>
          <p:cNvPr id="5" name="TextBox 4"/>
          <p:cNvSpPr txBox="1"/>
          <p:nvPr/>
        </p:nvSpPr>
        <p:spPr>
          <a:xfrm>
            <a:off x="389467" y="5240867"/>
            <a:ext cx="5376333" cy="923330"/>
          </a:xfrm>
          <a:prstGeom prst="rect">
            <a:avLst/>
          </a:prstGeom>
          <a:solidFill>
            <a:schemeClr val="accent1">
              <a:lumMod val="20000"/>
              <a:lumOff val="80000"/>
            </a:schemeClr>
          </a:solidFill>
        </p:spPr>
        <p:txBody>
          <a:bodyPr wrap="square" rtlCol="0">
            <a:spAutoFit/>
          </a:bodyPr>
          <a:lstStyle/>
          <a:p>
            <a:r>
              <a:rPr lang="en-US" dirty="0" smtClean="0"/>
              <a:t>Note: With regards to the foreign exchange market:</a:t>
            </a:r>
          </a:p>
          <a:p>
            <a:r>
              <a:rPr lang="en-US" dirty="0" smtClean="0"/>
              <a:t>Financial capital inflows = </a:t>
            </a:r>
            <a:r>
              <a:rPr lang="en-US" dirty="0" err="1" smtClean="0"/>
              <a:t>D</a:t>
            </a:r>
            <a:r>
              <a:rPr lang="en-US" baseline="-25000" dirty="0" err="1" smtClean="0"/>
              <a:t>currency</a:t>
            </a:r>
            <a:endParaRPr lang="en-US" baseline="-25000" dirty="0" smtClean="0"/>
          </a:p>
          <a:p>
            <a:r>
              <a:rPr lang="en-US" dirty="0" smtClean="0"/>
              <a:t>Financial capital outflows = </a:t>
            </a:r>
            <a:r>
              <a:rPr lang="en-US" dirty="0" err="1" smtClean="0"/>
              <a:t>S</a:t>
            </a:r>
            <a:r>
              <a:rPr lang="en-US" baseline="-25000" dirty="0" err="1" smtClean="0"/>
              <a:t>currency</a:t>
            </a:r>
            <a:endParaRPr lang="en-US" dirty="0"/>
          </a:p>
        </p:txBody>
      </p:sp>
      <p:pic>
        <p:nvPicPr>
          <p:cNvPr id="6" name="Picture 5"/>
          <p:cNvPicPr>
            <a:picLocks noChangeAspect="1"/>
          </p:cNvPicPr>
          <p:nvPr/>
        </p:nvPicPr>
        <p:blipFill>
          <a:blip r:embed="rId2"/>
          <a:stretch>
            <a:fillRect/>
          </a:stretch>
        </p:blipFill>
        <p:spPr>
          <a:xfrm>
            <a:off x="7709045" y="220840"/>
            <a:ext cx="3429479" cy="3381847"/>
          </a:xfrm>
          <a:prstGeom prst="rect">
            <a:avLst/>
          </a:prstGeom>
        </p:spPr>
      </p:pic>
    </p:spTree>
    <p:extLst>
      <p:ext uri="{BB962C8B-B14F-4D97-AF65-F5344CB8AC3E}">
        <p14:creationId xmlns:p14="http://schemas.microsoft.com/office/powerpoint/2010/main" val="38964278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Suppose you have in increase in capital inflows of 5 million and an increase in capital outflows of 8 million, what happens to net capital inflows?</a:t>
            </a:r>
          </a:p>
          <a:p>
            <a:r>
              <a:rPr lang="en-US" dirty="0" smtClean="0">
                <a:solidFill>
                  <a:srgbClr val="FF0000"/>
                </a:solidFill>
              </a:rPr>
              <a:t>Net capital inflows = capital inflows - capital outflows = 5 – 8 = -3 million</a:t>
            </a:r>
          </a:p>
          <a:p>
            <a:r>
              <a:rPr lang="en-US" dirty="0" err="1" smtClean="0">
                <a:solidFill>
                  <a:srgbClr val="FF0000"/>
                </a:solidFill>
              </a:rPr>
              <a:t>Ie</a:t>
            </a:r>
            <a:r>
              <a:rPr lang="en-US" dirty="0" smtClean="0">
                <a:solidFill>
                  <a:srgbClr val="FF0000"/>
                </a:solidFill>
              </a:rPr>
              <a:t>. Overall, 3 million of capital has flowed out of the country.</a:t>
            </a:r>
          </a:p>
          <a:p>
            <a:r>
              <a:rPr lang="en-US" dirty="0" smtClean="0"/>
              <a:t>What happens to demand and supply for the currency of that country?</a:t>
            </a:r>
          </a:p>
          <a:p>
            <a:r>
              <a:rPr lang="en-US" dirty="0" smtClean="0">
                <a:solidFill>
                  <a:srgbClr val="FF0000"/>
                </a:solidFill>
              </a:rPr>
              <a:t>Demand changes (capital inflows) and supply changes (capital outflows) by a larger amount.</a:t>
            </a:r>
            <a:endParaRPr lang="en-US" dirty="0">
              <a:solidFill>
                <a:srgbClr val="FF0000"/>
              </a:solidFill>
            </a:endParaRPr>
          </a:p>
        </p:txBody>
      </p:sp>
    </p:spTree>
    <p:extLst>
      <p:ext uri="{BB962C8B-B14F-4D97-AF65-F5344CB8AC3E}">
        <p14:creationId xmlns:p14="http://schemas.microsoft.com/office/powerpoint/2010/main" val="369480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 y="1"/>
            <a:ext cx="10515600" cy="1013012"/>
          </a:xfrm>
        </p:spPr>
        <p:txBody>
          <a:bodyPr/>
          <a:lstStyle/>
          <a:p>
            <a:r>
              <a:rPr lang="en-US" dirty="0" smtClean="0"/>
              <a:t>Price Indexes (also called Price Indices)</a:t>
            </a:r>
            <a:endParaRPr lang="en-US" dirty="0"/>
          </a:p>
        </p:txBody>
      </p:sp>
      <p:sp>
        <p:nvSpPr>
          <p:cNvPr id="3" name="Content Placeholder 2"/>
          <p:cNvSpPr>
            <a:spLocks noGrp="1"/>
          </p:cNvSpPr>
          <p:nvPr>
            <p:ph idx="1"/>
          </p:nvPr>
        </p:nvSpPr>
        <p:spPr>
          <a:xfrm>
            <a:off x="147916" y="942568"/>
            <a:ext cx="4657165" cy="3593573"/>
          </a:xfrm>
        </p:spPr>
        <p:txBody>
          <a:bodyPr>
            <a:normAutofit fontScale="92500" lnSpcReduction="10000"/>
          </a:bodyPr>
          <a:lstStyle/>
          <a:p>
            <a:r>
              <a:rPr lang="en-US" dirty="0" smtClean="0"/>
              <a:t>There are two main Price Indexes – </a:t>
            </a:r>
            <a:r>
              <a:rPr lang="en-US" dirty="0" smtClean="0">
                <a:solidFill>
                  <a:srgbClr val="00B0F0"/>
                </a:solidFill>
              </a:rPr>
              <a:t>CPI</a:t>
            </a:r>
            <a:r>
              <a:rPr lang="en-US" dirty="0" smtClean="0"/>
              <a:t> and the </a:t>
            </a:r>
            <a:r>
              <a:rPr lang="en-US" dirty="0" smtClean="0">
                <a:solidFill>
                  <a:srgbClr val="00B0F0"/>
                </a:solidFill>
              </a:rPr>
              <a:t>GDP Deflator</a:t>
            </a:r>
          </a:p>
          <a:p>
            <a:r>
              <a:rPr lang="en-US" dirty="0" smtClean="0"/>
              <a:t>Both are:</a:t>
            </a:r>
          </a:p>
          <a:p>
            <a:pPr lvl="1"/>
            <a:r>
              <a:rPr lang="en-US" dirty="0">
                <a:solidFill>
                  <a:srgbClr val="00B0F0"/>
                </a:solidFill>
              </a:rPr>
              <a:t>U</a:t>
            </a:r>
            <a:r>
              <a:rPr lang="en-US" dirty="0" smtClean="0">
                <a:solidFill>
                  <a:srgbClr val="00B0F0"/>
                </a:solidFill>
              </a:rPr>
              <a:t>sed to measure inflation</a:t>
            </a:r>
          </a:p>
          <a:p>
            <a:pPr lvl="1"/>
            <a:r>
              <a:rPr lang="en-US" dirty="0" smtClean="0"/>
              <a:t>Have a </a:t>
            </a:r>
            <a:r>
              <a:rPr lang="en-US" dirty="0" smtClean="0">
                <a:solidFill>
                  <a:srgbClr val="00B0F0"/>
                </a:solidFill>
              </a:rPr>
              <a:t>value of 100 in the base year</a:t>
            </a:r>
          </a:p>
          <a:p>
            <a:pPr lvl="2"/>
            <a:r>
              <a:rPr lang="en-US" dirty="0" smtClean="0"/>
              <a:t>Above 100 = inflation</a:t>
            </a:r>
          </a:p>
          <a:p>
            <a:pPr lvl="2"/>
            <a:r>
              <a:rPr lang="en-US" dirty="0" smtClean="0"/>
              <a:t>100 = neither inflation or deflation</a:t>
            </a:r>
          </a:p>
          <a:p>
            <a:pPr lvl="2"/>
            <a:r>
              <a:rPr lang="en-US" dirty="0" smtClean="0"/>
              <a:t>Below 100 = deflation</a:t>
            </a:r>
            <a:endParaRPr lang="en-US" dirty="0"/>
          </a:p>
        </p:txBody>
      </p:sp>
      <p:sp>
        <p:nvSpPr>
          <p:cNvPr id="4" name="Rectangle 3"/>
          <p:cNvSpPr/>
          <p:nvPr/>
        </p:nvSpPr>
        <p:spPr>
          <a:xfrm>
            <a:off x="5405717" y="857508"/>
            <a:ext cx="6391835" cy="4555093"/>
          </a:xfrm>
          <a:prstGeom prst="rect">
            <a:avLst/>
          </a:prstGeom>
        </p:spPr>
        <p:txBody>
          <a:bodyPr wrap="square">
            <a:spAutoFit/>
          </a:bodyPr>
          <a:lstStyle/>
          <a:p>
            <a:r>
              <a:rPr lang="en-US" sz="2000" b="1" dirty="0" smtClean="0"/>
              <a:t>How to Answer Questions</a:t>
            </a:r>
          </a:p>
          <a:p>
            <a:pPr marL="285750" indent="-285750">
              <a:buFont typeface="Arial" panose="020B0604020202020204" pitchFamily="34" charset="0"/>
              <a:buChar char="•"/>
            </a:pPr>
            <a:r>
              <a:rPr lang="en-US" dirty="0" smtClean="0"/>
              <a:t>When calculating inflation </a:t>
            </a:r>
            <a:r>
              <a:rPr lang="en-US" u="sng" dirty="0"/>
              <a:t>it doesn’t matter if it is the CPI or GDP deflator</a:t>
            </a:r>
            <a:r>
              <a:rPr lang="en-US" dirty="0"/>
              <a:t> because both are just Price Indexes </a:t>
            </a:r>
            <a:r>
              <a:rPr lang="en-US" dirty="0" smtClean="0"/>
              <a:t>(PI) used </a:t>
            </a:r>
            <a:r>
              <a:rPr lang="en-US" dirty="0"/>
              <a:t>to measure inflation</a:t>
            </a:r>
            <a:r>
              <a:rPr lang="en-US" dirty="0" smtClean="0"/>
              <a:t>.</a:t>
            </a:r>
          </a:p>
          <a:p>
            <a:pPr marL="742950" lvl="1" indent="-285750">
              <a:buFont typeface="Arial" panose="020B0604020202020204" pitchFamily="34" charset="0"/>
              <a:buChar char="•"/>
            </a:pPr>
            <a:r>
              <a:rPr lang="en-US" dirty="0" smtClean="0"/>
              <a:t>Therefore the Inflation is equal to (</a:t>
            </a:r>
            <a:r>
              <a:rPr lang="en-US" dirty="0" err="1" smtClean="0"/>
              <a:t>PI</a:t>
            </a:r>
            <a:r>
              <a:rPr lang="en-US" baseline="-25000" dirty="0" err="1" smtClean="0"/>
              <a:t>new</a:t>
            </a:r>
            <a:r>
              <a:rPr lang="en-US" dirty="0" smtClean="0"/>
              <a:t> – </a:t>
            </a:r>
            <a:r>
              <a:rPr lang="en-US" dirty="0" err="1" smtClean="0"/>
              <a:t>PI</a:t>
            </a:r>
            <a:r>
              <a:rPr lang="en-US" baseline="-25000" dirty="0" err="1" smtClean="0"/>
              <a:t>old</a:t>
            </a:r>
            <a:r>
              <a:rPr lang="en-US" dirty="0" smtClean="0"/>
              <a:t>) / </a:t>
            </a:r>
            <a:r>
              <a:rPr lang="en-US" dirty="0" err="1" smtClean="0"/>
              <a:t>Pi</a:t>
            </a:r>
            <a:r>
              <a:rPr lang="en-US" baseline="-25000" dirty="0" err="1" smtClean="0"/>
              <a:t>old</a:t>
            </a:r>
            <a:r>
              <a:rPr lang="en-US" baseline="-25000" dirty="0" smtClean="0"/>
              <a:t> </a:t>
            </a:r>
            <a:r>
              <a:rPr lang="en-US" dirty="0" smtClean="0"/>
              <a:t>x 100%</a:t>
            </a:r>
          </a:p>
          <a:p>
            <a:pPr marL="285750" indent="-285750">
              <a:buFont typeface="Arial" panose="020B0604020202020204" pitchFamily="34" charset="0"/>
              <a:buChar char="•"/>
            </a:pPr>
            <a:r>
              <a:rPr lang="en-US" dirty="0" smtClean="0"/>
              <a:t>Questions involve the CPI when mentioning terms such as:</a:t>
            </a:r>
          </a:p>
          <a:p>
            <a:pPr marL="742950" lvl="1" indent="-285750">
              <a:buFont typeface="Arial" panose="020B0604020202020204" pitchFamily="34" charset="0"/>
              <a:buChar char="•"/>
            </a:pPr>
            <a:r>
              <a:rPr lang="en-US" dirty="0" smtClean="0"/>
              <a:t>Market basket</a:t>
            </a:r>
          </a:p>
          <a:p>
            <a:pPr marL="742950" lvl="1" indent="-285750">
              <a:buFont typeface="Arial" panose="020B0604020202020204" pitchFamily="34" charset="0"/>
              <a:buChar char="•"/>
            </a:pPr>
            <a:r>
              <a:rPr lang="en-US" dirty="0" smtClean="0"/>
              <a:t>Consumer basket</a:t>
            </a:r>
          </a:p>
          <a:p>
            <a:pPr marL="285750" indent="-285750">
              <a:buFont typeface="Arial" panose="020B0604020202020204" pitchFamily="34" charset="0"/>
              <a:buChar char="•"/>
            </a:pPr>
            <a:r>
              <a:rPr lang="en-US" dirty="0" smtClean="0"/>
              <a:t>Questions involve the GDP deflator when mentioning terms such as:</a:t>
            </a:r>
          </a:p>
          <a:p>
            <a:pPr marL="742950" lvl="1" indent="-285750">
              <a:buFont typeface="Arial" panose="020B0604020202020204" pitchFamily="34" charset="0"/>
              <a:buChar char="•"/>
            </a:pPr>
            <a:r>
              <a:rPr lang="en-US" dirty="0" smtClean="0"/>
              <a:t>Nominal and Real GDP</a:t>
            </a:r>
            <a:endParaRPr lang="en-US" dirty="0"/>
          </a:p>
          <a:p>
            <a:pPr marL="285750" indent="-285750">
              <a:buFont typeface="Arial" panose="020B0604020202020204" pitchFamily="34" charset="0"/>
              <a:buChar char="•"/>
            </a:pPr>
            <a:r>
              <a:rPr lang="en-US" dirty="0" smtClean="0"/>
              <a:t>Questions that have goods and quantity, could sometimes technically be either CPI or GDP. </a:t>
            </a:r>
          </a:p>
          <a:p>
            <a:pPr marL="742950" lvl="1" indent="-285750">
              <a:buFont typeface="Arial" panose="020B0604020202020204" pitchFamily="34" charset="0"/>
              <a:buChar char="•"/>
            </a:pPr>
            <a:r>
              <a:rPr lang="en-US" dirty="0" smtClean="0"/>
              <a:t>It </a:t>
            </a:r>
            <a:r>
              <a:rPr lang="en-US" dirty="0"/>
              <a:t>c</a:t>
            </a:r>
            <a:r>
              <a:rPr lang="en-US" dirty="0" smtClean="0"/>
              <a:t>ould mean what is produced (GDP) by the market or what is consumed (CPI)</a:t>
            </a:r>
          </a:p>
        </p:txBody>
      </p:sp>
      <p:sp>
        <p:nvSpPr>
          <p:cNvPr id="5" name="Right Arrow 4"/>
          <p:cNvSpPr/>
          <p:nvPr/>
        </p:nvSpPr>
        <p:spPr>
          <a:xfrm rot="2519246">
            <a:off x="2940423" y="4885765"/>
            <a:ext cx="770965" cy="726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7579646">
            <a:off x="932328" y="4885764"/>
            <a:ext cx="770965" cy="726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56616" y="5820638"/>
            <a:ext cx="1682060" cy="881594"/>
          </a:xfrm>
          <a:prstGeom prst="rect">
            <a:avLst/>
          </a:prstGeom>
        </p:spPr>
      </p:pic>
      <p:pic>
        <p:nvPicPr>
          <p:cNvPr id="8" name="Picture 7"/>
          <p:cNvPicPr>
            <a:picLocks noChangeAspect="1"/>
          </p:cNvPicPr>
          <p:nvPr/>
        </p:nvPicPr>
        <p:blipFill>
          <a:blip r:embed="rId3"/>
          <a:stretch>
            <a:fillRect/>
          </a:stretch>
        </p:blipFill>
        <p:spPr>
          <a:xfrm>
            <a:off x="2039469" y="5774480"/>
            <a:ext cx="3366248" cy="581496"/>
          </a:xfrm>
          <a:prstGeom prst="rect">
            <a:avLst/>
          </a:prstGeom>
        </p:spPr>
      </p:pic>
    </p:spTree>
    <p:extLst>
      <p:ext uri="{BB962C8B-B14F-4D97-AF65-F5344CB8AC3E}">
        <p14:creationId xmlns:p14="http://schemas.microsoft.com/office/powerpoint/2010/main" val="2500948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652" y="665164"/>
            <a:ext cx="4193774" cy="642075"/>
          </a:xfrm>
        </p:spPr>
        <p:txBody>
          <a:bodyPr>
            <a:normAutofit fontScale="90000"/>
          </a:bodyPr>
          <a:lstStyle/>
          <a:p>
            <a:r>
              <a:rPr lang="en-US" dirty="0" smtClean="0"/>
              <a:t>Price Indexes</a:t>
            </a:r>
            <a:endParaRPr lang="en-US" dirty="0"/>
          </a:p>
        </p:txBody>
      </p:sp>
      <p:sp>
        <p:nvSpPr>
          <p:cNvPr id="3" name="Content Placeholder 2"/>
          <p:cNvSpPr>
            <a:spLocks noGrp="1"/>
          </p:cNvSpPr>
          <p:nvPr>
            <p:ph idx="1"/>
          </p:nvPr>
        </p:nvSpPr>
        <p:spPr>
          <a:xfrm>
            <a:off x="365222" y="2631883"/>
            <a:ext cx="2721029" cy="3193096"/>
          </a:xfrm>
          <a:solidFill>
            <a:schemeClr val="accent4">
              <a:lumMod val="60000"/>
              <a:lumOff val="40000"/>
            </a:schemeClr>
          </a:solidFill>
        </p:spPr>
        <p:txBody>
          <a:bodyPr>
            <a:normAutofit fontScale="40000" lnSpcReduction="20000"/>
          </a:bodyPr>
          <a:lstStyle/>
          <a:p>
            <a:pPr marL="0" indent="0">
              <a:buNone/>
            </a:pPr>
            <a:r>
              <a:rPr lang="en-US" sz="3300" dirty="0" smtClean="0">
                <a:effectLst/>
              </a:rPr>
              <a:t>Consumer Price Index (CPI)</a:t>
            </a:r>
          </a:p>
          <a:p>
            <a:r>
              <a:rPr lang="en-US" sz="3300" dirty="0" smtClean="0">
                <a:effectLst/>
              </a:rPr>
              <a:t>Takes a large basket of goods</a:t>
            </a:r>
          </a:p>
          <a:p>
            <a:r>
              <a:rPr lang="en-US" sz="3300" dirty="0" smtClean="0">
                <a:effectLst/>
              </a:rPr>
              <a:t>Based on </a:t>
            </a:r>
            <a:r>
              <a:rPr lang="en-US" sz="3300" dirty="0" smtClean="0">
                <a:solidFill>
                  <a:srgbClr val="00B0F0"/>
                </a:solidFill>
                <a:effectLst/>
              </a:rPr>
              <a:t>goods and services that consumers purchase</a:t>
            </a:r>
          </a:p>
          <a:p>
            <a:r>
              <a:rPr lang="en-US" sz="3300" dirty="0" smtClean="0">
                <a:solidFill>
                  <a:srgbClr val="00B0F0"/>
                </a:solidFill>
                <a:effectLst/>
              </a:rPr>
              <a:t>Measures imports </a:t>
            </a:r>
            <a:r>
              <a:rPr lang="en-US" sz="3300" dirty="0" smtClean="0">
                <a:effectLst/>
              </a:rPr>
              <a:t>(because the consumer basket will include imports (</a:t>
            </a:r>
            <a:r>
              <a:rPr lang="en-US" sz="3300" dirty="0" err="1" smtClean="0">
                <a:effectLst/>
              </a:rPr>
              <a:t>eg</a:t>
            </a:r>
            <a:r>
              <a:rPr lang="en-US" sz="3300" dirty="0" smtClean="0">
                <a:effectLst/>
              </a:rPr>
              <a:t>. iPhones, French wine, German Cars, American Movies)</a:t>
            </a:r>
          </a:p>
          <a:p>
            <a:r>
              <a:rPr lang="en-US" sz="3300" b="1" dirty="0">
                <a:solidFill>
                  <a:srgbClr val="00B0F0"/>
                </a:solidFill>
              </a:rPr>
              <a:t>The base year for the CPI is always </a:t>
            </a:r>
            <a:r>
              <a:rPr lang="en-US" sz="3300" b="1" dirty="0" smtClean="0">
                <a:solidFill>
                  <a:srgbClr val="00B0F0"/>
                </a:solidFill>
              </a:rPr>
              <a:t>100</a:t>
            </a:r>
            <a:endParaRPr lang="en-US" sz="3300" b="1" dirty="0" smtClean="0">
              <a:solidFill>
                <a:srgbClr val="00B0F0"/>
              </a:solidFill>
              <a:effectLst/>
            </a:endParaRPr>
          </a:p>
          <a:p>
            <a:pPr lvl="1"/>
            <a:r>
              <a:rPr lang="en-US" sz="2900" b="1" dirty="0" smtClean="0">
                <a:effectLst/>
              </a:rPr>
              <a:t>CPI = CPI Basket / CPI Basket</a:t>
            </a:r>
            <a:r>
              <a:rPr lang="en-US" sz="2900" b="1" baseline="-25000" dirty="0" smtClean="0">
                <a:effectLst/>
              </a:rPr>
              <a:t>base year</a:t>
            </a:r>
            <a:r>
              <a:rPr lang="en-US" sz="2900" b="1" dirty="0" smtClean="0">
                <a:effectLst/>
              </a:rPr>
              <a:t> x 100</a:t>
            </a:r>
            <a:endParaRPr lang="en-US" sz="2900" b="1" dirty="0" smtClean="0"/>
          </a:p>
        </p:txBody>
      </p:sp>
      <p:sp>
        <p:nvSpPr>
          <p:cNvPr id="4" name="Content Placeholder 2"/>
          <p:cNvSpPr txBox="1">
            <a:spLocks/>
          </p:cNvSpPr>
          <p:nvPr/>
        </p:nvSpPr>
        <p:spPr>
          <a:xfrm>
            <a:off x="3459385" y="2631883"/>
            <a:ext cx="2724979" cy="1994143"/>
          </a:xfrm>
          <a:prstGeom prst="rect">
            <a:avLst/>
          </a:prstGeom>
          <a:solidFill>
            <a:schemeClr val="accent3">
              <a:lumMod val="40000"/>
              <a:lumOff val="60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smtClean="0">
                <a:effectLst/>
              </a:rPr>
              <a:t>GDP Deflator</a:t>
            </a:r>
          </a:p>
          <a:p>
            <a:r>
              <a:rPr lang="en-US" dirty="0" smtClean="0">
                <a:effectLst/>
              </a:rPr>
              <a:t>Compares nominal and real GDP</a:t>
            </a:r>
          </a:p>
          <a:p>
            <a:r>
              <a:rPr lang="en-US" dirty="0" smtClean="0">
                <a:effectLst/>
              </a:rPr>
              <a:t>Based on goods and services </a:t>
            </a:r>
            <a:r>
              <a:rPr lang="en-US" dirty="0" smtClean="0">
                <a:solidFill>
                  <a:srgbClr val="00B0F0"/>
                </a:solidFill>
                <a:effectLst/>
              </a:rPr>
              <a:t>produced in the economy</a:t>
            </a:r>
          </a:p>
          <a:p>
            <a:r>
              <a:rPr lang="en-US" dirty="0" smtClean="0">
                <a:solidFill>
                  <a:srgbClr val="00B0F0"/>
                </a:solidFill>
                <a:effectLst/>
              </a:rPr>
              <a:t>Doesn’t measure imports </a:t>
            </a:r>
            <a:r>
              <a:rPr lang="en-US" dirty="0" smtClean="0">
                <a:effectLst/>
              </a:rPr>
              <a:t>(only things produced as part of GDP)</a:t>
            </a:r>
          </a:p>
          <a:p>
            <a:r>
              <a:rPr lang="en-US" dirty="0" smtClean="0">
                <a:effectLst/>
              </a:rPr>
              <a:t>The </a:t>
            </a:r>
            <a:r>
              <a:rPr lang="en-US" dirty="0" smtClean="0">
                <a:solidFill>
                  <a:srgbClr val="00B0F0"/>
                </a:solidFill>
                <a:effectLst/>
              </a:rPr>
              <a:t>base year GDP deflator is also always 100</a:t>
            </a:r>
            <a:r>
              <a:rPr lang="en-US" dirty="0" smtClean="0">
                <a:effectLst/>
              </a:rPr>
              <a:t>. </a:t>
            </a:r>
            <a:endParaRPr lang="en-US" dirty="0">
              <a:effectLst/>
            </a:endParaRPr>
          </a:p>
        </p:txBody>
      </p:sp>
      <p:sp>
        <p:nvSpPr>
          <p:cNvPr id="5" name="Down Arrow 4"/>
          <p:cNvSpPr/>
          <p:nvPr/>
        </p:nvSpPr>
        <p:spPr>
          <a:xfrm rot="3459998">
            <a:off x="2534006" y="1532467"/>
            <a:ext cx="535578" cy="1137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8127810">
            <a:off x="3462771" y="1427848"/>
            <a:ext cx="450611" cy="1195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4874095" y="1909235"/>
            <a:ext cx="1682060" cy="881594"/>
          </a:xfrm>
          <a:prstGeom prst="rect">
            <a:avLst/>
          </a:prstGeom>
        </p:spPr>
      </p:pic>
      <p:pic>
        <p:nvPicPr>
          <p:cNvPr id="11" name="Picture 10"/>
          <p:cNvPicPr>
            <a:picLocks noChangeAspect="1"/>
          </p:cNvPicPr>
          <p:nvPr/>
        </p:nvPicPr>
        <p:blipFill>
          <a:blip r:embed="rId3"/>
          <a:stretch>
            <a:fillRect/>
          </a:stretch>
        </p:blipFill>
        <p:spPr>
          <a:xfrm>
            <a:off x="585699" y="1537048"/>
            <a:ext cx="1358386" cy="997004"/>
          </a:xfrm>
          <a:prstGeom prst="rect">
            <a:avLst/>
          </a:prstGeom>
        </p:spPr>
      </p:pic>
      <p:pic>
        <p:nvPicPr>
          <p:cNvPr id="12" name="Picture 11"/>
          <p:cNvPicPr>
            <a:picLocks noChangeAspect="1"/>
          </p:cNvPicPr>
          <p:nvPr/>
        </p:nvPicPr>
        <p:blipFill>
          <a:blip r:embed="rId4"/>
          <a:stretch>
            <a:fillRect/>
          </a:stretch>
        </p:blipFill>
        <p:spPr>
          <a:xfrm>
            <a:off x="4416386" y="1007563"/>
            <a:ext cx="1939430" cy="890499"/>
          </a:xfrm>
          <a:prstGeom prst="rect">
            <a:avLst/>
          </a:prstGeom>
        </p:spPr>
      </p:pic>
      <p:sp>
        <p:nvSpPr>
          <p:cNvPr id="13" name="Title 1"/>
          <p:cNvSpPr txBox="1">
            <a:spLocks/>
          </p:cNvSpPr>
          <p:nvPr/>
        </p:nvSpPr>
        <p:spPr>
          <a:xfrm>
            <a:off x="7056782" y="1007563"/>
            <a:ext cx="4297017" cy="68312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Problems with the CPI</a:t>
            </a:r>
            <a:endParaRPr lang="en-US" dirty="0"/>
          </a:p>
        </p:txBody>
      </p:sp>
      <p:sp>
        <p:nvSpPr>
          <p:cNvPr id="14" name="Content Placeholder 2"/>
          <p:cNvSpPr txBox="1">
            <a:spLocks/>
          </p:cNvSpPr>
          <p:nvPr/>
        </p:nvSpPr>
        <p:spPr>
          <a:xfrm>
            <a:off x="6744494" y="1750790"/>
            <a:ext cx="4387332" cy="346141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CPI fails to take into consideration the changes in:</a:t>
            </a:r>
          </a:p>
          <a:p>
            <a:pPr lvl="1"/>
            <a:r>
              <a:rPr lang="en-US" dirty="0" smtClean="0"/>
              <a:t>The </a:t>
            </a:r>
            <a:r>
              <a:rPr lang="en-US" dirty="0" smtClean="0">
                <a:solidFill>
                  <a:srgbClr val="FF0000"/>
                </a:solidFill>
              </a:rPr>
              <a:t>quality of goods and services</a:t>
            </a:r>
            <a:r>
              <a:rPr lang="en-US" dirty="0" smtClean="0"/>
              <a:t> over time.</a:t>
            </a:r>
          </a:p>
          <a:p>
            <a:pPr lvl="2"/>
            <a:r>
              <a:rPr lang="en-US" dirty="0" err="1" smtClean="0"/>
              <a:t>Eg</a:t>
            </a:r>
            <a:r>
              <a:rPr lang="en-US" dirty="0" smtClean="0"/>
              <a:t>. TVs, Cars, Computers are faster, more reliable and have more features compared to the past</a:t>
            </a:r>
          </a:p>
          <a:p>
            <a:pPr lvl="1"/>
            <a:r>
              <a:rPr lang="en-US" dirty="0" smtClean="0"/>
              <a:t>The </a:t>
            </a:r>
            <a:r>
              <a:rPr lang="en-US" dirty="0" smtClean="0">
                <a:solidFill>
                  <a:srgbClr val="FF0000"/>
                </a:solidFill>
              </a:rPr>
              <a:t>typical household market basket can change</a:t>
            </a:r>
            <a:r>
              <a:rPr lang="en-US" dirty="0" smtClean="0"/>
              <a:t> over time</a:t>
            </a:r>
          </a:p>
          <a:p>
            <a:pPr lvl="2"/>
            <a:r>
              <a:rPr lang="en-US" dirty="0" smtClean="0">
                <a:solidFill>
                  <a:srgbClr val="00B0F0"/>
                </a:solidFill>
              </a:rPr>
              <a:t>New products </a:t>
            </a:r>
            <a:r>
              <a:rPr lang="en-US" dirty="0" smtClean="0"/>
              <a:t>– </a:t>
            </a:r>
            <a:r>
              <a:rPr lang="en-US" dirty="0" err="1" smtClean="0"/>
              <a:t>eg</a:t>
            </a:r>
            <a:r>
              <a:rPr lang="en-US" dirty="0" smtClean="0"/>
              <a:t>. Smartphones or even mobile phones didn’t exist 50 years ago and so it is hard to compare identical baskets</a:t>
            </a:r>
          </a:p>
          <a:p>
            <a:pPr lvl="2"/>
            <a:r>
              <a:rPr lang="en-US" dirty="0" smtClean="0">
                <a:solidFill>
                  <a:srgbClr val="00B0F0"/>
                </a:solidFill>
              </a:rPr>
              <a:t>Tastes</a:t>
            </a:r>
            <a:r>
              <a:rPr lang="en-US" dirty="0" smtClean="0"/>
              <a:t> – </a:t>
            </a:r>
            <a:r>
              <a:rPr lang="en-US" dirty="0" err="1" smtClean="0"/>
              <a:t>eg</a:t>
            </a:r>
            <a:r>
              <a:rPr lang="en-US" dirty="0" smtClean="0"/>
              <a:t>. people start buying more leisure goods compared to past years which also changes the basket</a:t>
            </a:r>
          </a:p>
          <a:p>
            <a:pPr lvl="2"/>
            <a:r>
              <a:rPr lang="en-US" dirty="0" smtClean="0">
                <a:solidFill>
                  <a:srgbClr val="00B0F0"/>
                </a:solidFill>
              </a:rPr>
              <a:t>Substituting goods for other goods</a:t>
            </a:r>
            <a:r>
              <a:rPr lang="en-US" dirty="0" smtClean="0"/>
              <a:t>. </a:t>
            </a:r>
            <a:r>
              <a:rPr lang="en-US" dirty="0" err="1" smtClean="0"/>
              <a:t>Eg</a:t>
            </a:r>
            <a:r>
              <a:rPr lang="en-US" dirty="0" smtClean="0"/>
              <a:t>. if the price of bread increases, people may buy more potatoes and so the price increase won’t affect consumers as much</a:t>
            </a:r>
            <a:endParaRPr lang="en-US" dirty="0"/>
          </a:p>
        </p:txBody>
      </p:sp>
      <p:pic>
        <p:nvPicPr>
          <p:cNvPr id="15" name="Picture 14"/>
          <p:cNvPicPr>
            <a:picLocks noChangeAspect="1"/>
          </p:cNvPicPr>
          <p:nvPr/>
        </p:nvPicPr>
        <p:blipFill>
          <a:blip r:embed="rId5"/>
          <a:stretch>
            <a:fillRect/>
          </a:stretch>
        </p:blipFill>
        <p:spPr>
          <a:xfrm>
            <a:off x="9113353" y="4942535"/>
            <a:ext cx="2578603" cy="1649471"/>
          </a:xfrm>
          <a:prstGeom prst="rect">
            <a:avLst/>
          </a:prstGeom>
        </p:spPr>
      </p:pic>
      <p:sp>
        <p:nvSpPr>
          <p:cNvPr id="16" name="TextBox 15"/>
          <p:cNvSpPr txBox="1"/>
          <p:nvPr/>
        </p:nvSpPr>
        <p:spPr>
          <a:xfrm>
            <a:off x="6836421" y="2390719"/>
            <a:ext cx="955862" cy="400110"/>
          </a:xfrm>
          <a:prstGeom prst="rect">
            <a:avLst/>
          </a:prstGeom>
          <a:noFill/>
        </p:spPr>
        <p:txBody>
          <a:bodyPr wrap="square" rtlCol="0">
            <a:spAutoFit/>
          </a:bodyPr>
          <a:lstStyle/>
          <a:p>
            <a:r>
              <a:rPr lang="en-US" sz="1000" dirty="0" smtClean="0">
                <a:solidFill>
                  <a:srgbClr val="00B050"/>
                </a:solidFill>
              </a:rPr>
              <a:t>Overstate inflation!</a:t>
            </a:r>
            <a:endParaRPr lang="en-US" sz="1000" dirty="0">
              <a:solidFill>
                <a:srgbClr val="00B050"/>
              </a:solidFill>
            </a:endParaRPr>
          </a:p>
        </p:txBody>
      </p:sp>
      <p:sp>
        <p:nvSpPr>
          <p:cNvPr id="17" name="TextBox 16"/>
          <p:cNvSpPr txBox="1"/>
          <p:nvPr/>
        </p:nvSpPr>
        <p:spPr>
          <a:xfrm>
            <a:off x="7056782" y="4463607"/>
            <a:ext cx="993794" cy="369332"/>
          </a:xfrm>
          <a:prstGeom prst="rect">
            <a:avLst/>
          </a:prstGeom>
          <a:noFill/>
        </p:spPr>
        <p:txBody>
          <a:bodyPr wrap="square" rtlCol="0">
            <a:spAutoFit/>
          </a:bodyPr>
          <a:lstStyle/>
          <a:p>
            <a:r>
              <a:rPr lang="en-US" sz="900" dirty="0" smtClean="0">
                <a:solidFill>
                  <a:srgbClr val="00B050"/>
                </a:solidFill>
              </a:rPr>
              <a:t>Overstates inflation!</a:t>
            </a:r>
            <a:endParaRPr lang="en-US" sz="900" dirty="0">
              <a:solidFill>
                <a:srgbClr val="00B050"/>
              </a:solidFill>
            </a:endParaRPr>
          </a:p>
        </p:txBody>
      </p:sp>
      <p:sp>
        <p:nvSpPr>
          <p:cNvPr id="18" name="TextBox 17"/>
          <p:cNvSpPr txBox="1"/>
          <p:nvPr/>
        </p:nvSpPr>
        <p:spPr>
          <a:xfrm>
            <a:off x="6986224" y="3337534"/>
            <a:ext cx="1095899" cy="553998"/>
          </a:xfrm>
          <a:prstGeom prst="rect">
            <a:avLst/>
          </a:prstGeom>
          <a:noFill/>
        </p:spPr>
        <p:txBody>
          <a:bodyPr wrap="square" rtlCol="0">
            <a:spAutoFit/>
          </a:bodyPr>
          <a:lstStyle/>
          <a:p>
            <a:r>
              <a:rPr lang="en-US" sz="1000" dirty="0" smtClean="0">
                <a:solidFill>
                  <a:srgbClr val="00B050"/>
                </a:solidFill>
              </a:rPr>
              <a:t>Overstates or understates inflation!</a:t>
            </a:r>
            <a:endParaRPr lang="en-US" sz="1000" dirty="0">
              <a:solidFill>
                <a:srgbClr val="00B050"/>
              </a:solidFill>
            </a:endParaRPr>
          </a:p>
        </p:txBody>
      </p:sp>
      <p:sp>
        <p:nvSpPr>
          <p:cNvPr id="19" name="TextBox 18"/>
          <p:cNvSpPr txBox="1"/>
          <p:nvPr/>
        </p:nvSpPr>
        <p:spPr>
          <a:xfrm>
            <a:off x="6908111" y="3849507"/>
            <a:ext cx="884172" cy="553998"/>
          </a:xfrm>
          <a:prstGeom prst="rect">
            <a:avLst/>
          </a:prstGeom>
          <a:noFill/>
        </p:spPr>
        <p:txBody>
          <a:bodyPr wrap="square" rtlCol="0">
            <a:spAutoFit/>
          </a:bodyPr>
          <a:lstStyle/>
          <a:p>
            <a:r>
              <a:rPr lang="en-US" sz="1000" dirty="0" smtClean="0">
                <a:solidFill>
                  <a:srgbClr val="00B050"/>
                </a:solidFill>
              </a:rPr>
              <a:t>Overstates or understates inflation!</a:t>
            </a:r>
            <a:endParaRPr lang="en-US" sz="1000" dirty="0">
              <a:solidFill>
                <a:srgbClr val="00B050"/>
              </a:solidFill>
            </a:endParaRPr>
          </a:p>
        </p:txBody>
      </p:sp>
      <p:pic>
        <p:nvPicPr>
          <p:cNvPr id="20" name="Picture 19"/>
          <p:cNvPicPr>
            <a:picLocks noChangeAspect="1"/>
          </p:cNvPicPr>
          <p:nvPr/>
        </p:nvPicPr>
        <p:blipFill>
          <a:blip r:embed="rId6"/>
          <a:stretch>
            <a:fillRect/>
          </a:stretch>
        </p:blipFill>
        <p:spPr>
          <a:xfrm>
            <a:off x="3953620" y="4506331"/>
            <a:ext cx="3696280" cy="1650689"/>
          </a:xfrm>
          <a:prstGeom prst="rect">
            <a:avLst/>
          </a:prstGeom>
        </p:spPr>
      </p:pic>
      <p:sp>
        <p:nvSpPr>
          <p:cNvPr id="21" name="Rectangle 20"/>
          <p:cNvSpPr/>
          <p:nvPr/>
        </p:nvSpPr>
        <p:spPr>
          <a:xfrm>
            <a:off x="3743728" y="6034698"/>
            <a:ext cx="1783590" cy="823302"/>
          </a:xfrm>
          <a:prstGeom prst="rect">
            <a:avLst/>
          </a:prstGeom>
        </p:spPr>
        <p:txBody>
          <a:bodyPr wrap="square">
            <a:spAutoFit/>
          </a:bodyPr>
          <a:lstStyle/>
          <a:p>
            <a:r>
              <a:rPr lang="en-US" sz="1600" dirty="0" smtClean="0"/>
              <a:t>Price Index </a:t>
            </a:r>
            <a:r>
              <a:rPr lang="en-US" sz="1600" dirty="0"/>
              <a:t>&gt; 100</a:t>
            </a:r>
          </a:p>
          <a:p>
            <a:pPr lvl="1"/>
            <a:r>
              <a:rPr lang="en-US" sz="1050" dirty="0"/>
              <a:t>Inflation</a:t>
            </a:r>
          </a:p>
          <a:p>
            <a:pPr lvl="1"/>
            <a:r>
              <a:rPr lang="en-US" sz="1050" dirty="0"/>
              <a:t>Price level has increased</a:t>
            </a:r>
            <a:endParaRPr lang="en-US" sz="1600" dirty="0"/>
          </a:p>
        </p:txBody>
      </p:sp>
      <p:sp>
        <p:nvSpPr>
          <p:cNvPr id="22" name="Rectangle 21"/>
          <p:cNvSpPr/>
          <p:nvPr/>
        </p:nvSpPr>
        <p:spPr>
          <a:xfrm>
            <a:off x="6184364" y="6121836"/>
            <a:ext cx="3066956" cy="677108"/>
          </a:xfrm>
          <a:prstGeom prst="rect">
            <a:avLst/>
          </a:prstGeom>
        </p:spPr>
        <p:txBody>
          <a:bodyPr wrap="square">
            <a:spAutoFit/>
          </a:bodyPr>
          <a:lstStyle/>
          <a:p>
            <a:r>
              <a:rPr lang="en-US" sz="1600" dirty="0" smtClean="0"/>
              <a:t>Price Index </a:t>
            </a:r>
            <a:r>
              <a:rPr lang="en-US" sz="1600" dirty="0"/>
              <a:t>&lt; 100</a:t>
            </a:r>
          </a:p>
          <a:p>
            <a:pPr lvl="1"/>
            <a:r>
              <a:rPr lang="en-US" sz="1050" dirty="0"/>
              <a:t>Deflation</a:t>
            </a:r>
          </a:p>
          <a:p>
            <a:pPr lvl="1"/>
            <a:r>
              <a:rPr lang="en-US" sz="1050" dirty="0"/>
              <a:t>Price level has decreased</a:t>
            </a:r>
          </a:p>
        </p:txBody>
      </p:sp>
    </p:spTree>
    <p:extLst>
      <p:ext uri="{BB962C8B-B14F-4D97-AF65-F5344CB8AC3E}">
        <p14:creationId xmlns:p14="http://schemas.microsoft.com/office/powerpoint/2010/main" val="14419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869267"/>
            <a:ext cx="10515600" cy="2307696"/>
          </a:xfrm>
        </p:spPr>
        <p:txBody>
          <a:bodyPr>
            <a:normAutofit fontScale="70000" lnSpcReduction="20000"/>
          </a:bodyPr>
          <a:lstStyle/>
          <a:p>
            <a:r>
              <a:rPr lang="en-US" dirty="0" smtClean="0"/>
              <a:t>Is this question CPI or GDP Deflator?</a:t>
            </a:r>
          </a:p>
          <a:p>
            <a:r>
              <a:rPr lang="en-US" dirty="0" smtClean="0">
                <a:solidFill>
                  <a:srgbClr val="FF0000"/>
                </a:solidFill>
              </a:rPr>
              <a:t>Could be either because it doesn’t specify that the market basket is consumed by consumers.</a:t>
            </a:r>
          </a:p>
          <a:p>
            <a:pPr lvl="1"/>
            <a:r>
              <a:rPr lang="en-US" dirty="0" smtClean="0">
                <a:solidFill>
                  <a:srgbClr val="FF0000"/>
                </a:solidFill>
              </a:rPr>
              <a:t>Therefore we can use the </a:t>
            </a:r>
            <a:r>
              <a:rPr lang="en-US" dirty="0" err="1" smtClean="0">
                <a:solidFill>
                  <a:srgbClr val="FF0000"/>
                </a:solidFill>
              </a:rPr>
              <a:t>MB</a:t>
            </a:r>
            <a:r>
              <a:rPr lang="en-US" baseline="-25000" dirty="0" err="1" smtClean="0">
                <a:solidFill>
                  <a:srgbClr val="FF0000"/>
                </a:solidFill>
              </a:rPr>
              <a:t>new</a:t>
            </a:r>
            <a:r>
              <a:rPr lang="en-US" dirty="0" smtClean="0">
                <a:solidFill>
                  <a:srgbClr val="FF0000"/>
                </a:solidFill>
              </a:rPr>
              <a:t>/</a:t>
            </a:r>
            <a:r>
              <a:rPr lang="en-US" dirty="0" err="1" smtClean="0">
                <a:solidFill>
                  <a:srgbClr val="FF0000"/>
                </a:solidFill>
              </a:rPr>
              <a:t>MB</a:t>
            </a:r>
            <a:r>
              <a:rPr lang="en-US" baseline="-25000" dirty="0" err="1" smtClean="0">
                <a:solidFill>
                  <a:srgbClr val="FF0000"/>
                </a:solidFill>
              </a:rPr>
              <a:t>base</a:t>
            </a:r>
            <a:r>
              <a:rPr lang="en-US" baseline="-25000" dirty="0" smtClean="0">
                <a:solidFill>
                  <a:srgbClr val="FF0000"/>
                </a:solidFill>
              </a:rPr>
              <a:t> </a:t>
            </a:r>
            <a:r>
              <a:rPr lang="en-US" dirty="0" smtClean="0">
                <a:solidFill>
                  <a:srgbClr val="FF0000"/>
                </a:solidFill>
              </a:rPr>
              <a:t>x 100 OR Nominal Output/Real Output x 100 to calculate the Price Index, PI</a:t>
            </a:r>
          </a:p>
          <a:p>
            <a:pPr lvl="1"/>
            <a:r>
              <a:rPr lang="en-US" dirty="0" smtClean="0">
                <a:solidFill>
                  <a:srgbClr val="FF0000"/>
                </a:solidFill>
              </a:rPr>
              <a:t>I personally would use </a:t>
            </a:r>
            <a:r>
              <a:rPr lang="en-US" dirty="0">
                <a:solidFill>
                  <a:srgbClr val="FF0000"/>
                </a:solidFill>
              </a:rPr>
              <a:t>the </a:t>
            </a:r>
            <a:r>
              <a:rPr lang="en-US" dirty="0" err="1" smtClean="0">
                <a:solidFill>
                  <a:srgbClr val="FF0000"/>
                </a:solidFill>
              </a:rPr>
              <a:t>MB</a:t>
            </a:r>
            <a:r>
              <a:rPr lang="en-US" baseline="-25000" dirty="0" err="1" smtClean="0">
                <a:solidFill>
                  <a:srgbClr val="FF0000"/>
                </a:solidFill>
              </a:rPr>
              <a:t>new</a:t>
            </a:r>
            <a:r>
              <a:rPr lang="en-US" dirty="0" smtClean="0">
                <a:solidFill>
                  <a:srgbClr val="FF0000"/>
                </a:solidFill>
              </a:rPr>
              <a:t>/</a:t>
            </a:r>
            <a:r>
              <a:rPr lang="en-US" dirty="0" err="1" smtClean="0">
                <a:solidFill>
                  <a:srgbClr val="FF0000"/>
                </a:solidFill>
              </a:rPr>
              <a:t>MB</a:t>
            </a:r>
            <a:r>
              <a:rPr lang="en-US" baseline="-25000" dirty="0" err="1" smtClean="0">
                <a:solidFill>
                  <a:srgbClr val="FF0000"/>
                </a:solidFill>
              </a:rPr>
              <a:t>base</a:t>
            </a:r>
            <a:r>
              <a:rPr lang="en-US" baseline="-25000" dirty="0" smtClean="0">
                <a:solidFill>
                  <a:srgbClr val="FF0000"/>
                </a:solidFill>
              </a:rPr>
              <a:t> </a:t>
            </a:r>
            <a:r>
              <a:rPr lang="en-US" dirty="0">
                <a:solidFill>
                  <a:srgbClr val="FF0000"/>
                </a:solidFill>
              </a:rPr>
              <a:t>x 100 </a:t>
            </a:r>
            <a:r>
              <a:rPr lang="en-US" dirty="0" smtClean="0">
                <a:solidFill>
                  <a:srgbClr val="FF0000"/>
                </a:solidFill>
              </a:rPr>
              <a:t>method to calculate it, which kind of means it is CPI, but I would just refer to it as PI (Price Index).</a:t>
            </a:r>
          </a:p>
          <a:p>
            <a:r>
              <a:rPr lang="en-US" dirty="0" smtClean="0">
                <a:solidFill>
                  <a:srgbClr val="FF0000"/>
                </a:solidFill>
              </a:rPr>
              <a:t>Remember that both CPI and GDP deflator are just numbers around 100, </a:t>
            </a:r>
            <a:r>
              <a:rPr lang="en-US" dirty="0" err="1" smtClean="0">
                <a:solidFill>
                  <a:srgbClr val="FF0000"/>
                </a:solidFill>
              </a:rPr>
              <a:t>ie</a:t>
            </a:r>
            <a:r>
              <a:rPr lang="en-US" dirty="0" smtClean="0">
                <a:solidFill>
                  <a:srgbClr val="FF0000"/>
                </a:solidFill>
              </a:rPr>
              <a:t>. Price Indices, that show price level and can be used to calculate inflation.</a:t>
            </a:r>
            <a:endParaRPr lang="en-US" dirty="0">
              <a:solidFill>
                <a:srgbClr val="FF0000"/>
              </a:solidFill>
            </a:endParaRPr>
          </a:p>
        </p:txBody>
      </p:sp>
      <p:pic>
        <p:nvPicPr>
          <p:cNvPr id="4" name="Picture 3"/>
          <p:cNvPicPr/>
          <p:nvPr/>
        </p:nvPicPr>
        <p:blipFill>
          <a:blip r:embed="rId2"/>
          <a:stretch>
            <a:fillRect/>
          </a:stretch>
        </p:blipFill>
        <p:spPr>
          <a:xfrm>
            <a:off x="507999" y="335597"/>
            <a:ext cx="10176933" cy="3364335"/>
          </a:xfrm>
          <a:prstGeom prst="rect">
            <a:avLst/>
          </a:prstGeom>
        </p:spPr>
      </p:pic>
    </p:spTree>
    <p:extLst>
      <p:ext uri="{BB962C8B-B14F-4D97-AF65-F5344CB8AC3E}">
        <p14:creationId xmlns:p14="http://schemas.microsoft.com/office/powerpoint/2010/main" val="143016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15373</TotalTime>
  <Words>7166</Words>
  <Application>Microsoft Office PowerPoint</Application>
  <PresentationFormat>Widescreen</PresentationFormat>
  <Paragraphs>598</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Wingdings</vt:lpstr>
      <vt:lpstr>Office Theme</vt:lpstr>
      <vt:lpstr>PowerPoint Presentation</vt:lpstr>
      <vt:lpstr>PowerPoint Presentation</vt:lpstr>
      <vt:lpstr>Unit 1: Random Topics</vt:lpstr>
      <vt:lpstr>PowerPoint Presentation</vt:lpstr>
      <vt:lpstr>PowerPoint Presentation</vt:lpstr>
      <vt:lpstr>Unit 2: Random Topics</vt:lpstr>
      <vt:lpstr>Price Indexes (also called Price Indices)</vt:lpstr>
      <vt:lpstr>Price Indexes</vt:lpstr>
      <vt:lpstr>PowerPoint Presentation</vt:lpstr>
      <vt:lpstr>3 Causes of Inflation</vt:lpstr>
      <vt:lpstr>Causes of Inflation Review Question</vt:lpstr>
      <vt:lpstr>Expected Inflation vs Unexpected Inflation</vt:lpstr>
      <vt:lpstr>Expected Vs Unexpected Inflation Example</vt:lpstr>
      <vt:lpstr>PowerPoint Presentation</vt:lpstr>
      <vt:lpstr>Expected Vs Unexpected Inflation Summary</vt:lpstr>
      <vt:lpstr>Expected Vs Unexpected Inflation Summary</vt:lpstr>
      <vt:lpstr>PowerPoint Presentation</vt:lpstr>
      <vt:lpstr>Fixed vs Variable Interest Rates</vt:lpstr>
      <vt:lpstr>PowerPoint Presentation</vt:lpstr>
      <vt:lpstr>Taxes, Tax brackets and Inflation</vt:lpstr>
      <vt:lpstr>PowerPoint Presentation</vt:lpstr>
      <vt:lpstr>Unit 3: Random Topics</vt:lpstr>
      <vt:lpstr>Lump Sum Taxes</vt:lpstr>
      <vt:lpstr>Income = Output = Expenditure</vt:lpstr>
      <vt:lpstr>PowerPoint Presentation</vt:lpstr>
      <vt:lpstr>Government Spending vs Government Expenditures</vt:lpstr>
      <vt:lpstr>PowerPoint Presentation</vt:lpstr>
      <vt:lpstr>Depreciation</vt:lpstr>
      <vt:lpstr>PowerPoint Presentation</vt:lpstr>
      <vt:lpstr>Automatic Stabilizers</vt:lpstr>
      <vt:lpstr>PowerPoint Presentation</vt:lpstr>
      <vt:lpstr>Automatic Stabilizers vs Macroeconomic Self Adjustment</vt:lpstr>
      <vt:lpstr>PowerPoint Presentation</vt:lpstr>
      <vt:lpstr>Policy vs Policy Action</vt:lpstr>
      <vt:lpstr>PowerPoint Presentation</vt:lpstr>
      <vt:lpstr>The Laffer Curve</vt:lpstr>
      <vt:lpstr>PowerPoint Presentation</vt:lpstr>
      <vt:lpstr>Inflationary Expectations</vt:lpstr>
      <vt:lpstr>Rational Expectations Theory</vt:lpstr>
      <vt:lpstr>PowerPoint Presentation</vt:lpstr>
      <vt:lpstr>Effect of Inflation on X-M</vt:lpstr>
      <vt:lpstr>Unit 4: Random Topics</vt:lpstr>
      <vt:lpstr>Barter and Barter Economies</vt:lpstr>
      <vt:lpstr>PowerPoint Presentation</vt:lpstr>
      <vt:lpstr>Two Meanings of Capital</vt:lpstr>
      <vt:lpstr>Meaning of Investment</vt:lpstr>
      <vt:lpstr>PowerPoint Presentation</vt:lpstr>
      <vt:lpstr>Interest Rates are connected</vt:lpstr>
      <vt:lpstr>PowerPoint Presentation</vt:lpstr>
      <vt:lpstr>PowerPoint Presentation</vt:lpstr>
      <vt:lpstr>Unit 5: Random Topics</vt:lpstr>
      <vt:lpstr>Investment Sensitivity</vt:lpstr>
      <vt:lpstr>PowerPoint Presentation</vt:lpstr>
      <vt:lpstr>Monetary Rule</vt:lpstr>
      <vt:lpstr>PowerPoint Presentation</vt:lpstr>
      <vt:lpstr>Tax Credits</vt:lpstr>
      <vt:lpstr>PowerPoint Presentation</vt:lpstr>
      <vt:lpstr>Comparing Economic Schools of Thought</vt:lpstr>
      <vt:lpstr>Classical Economics vs Keynesian Economics</vt:lpstr>
      <vt:lpstr>Keynesian Economics vs Monetarism</vt:lpstr>
      <vt:lpstr>PowerPoint Presentation</vt:lpstr>
      <vt:lpstr>Liquidity Trap</vt:lpstr>
      <vt:lpstr>PowerPoint Presentation</vt:lpstr>
      <vt:lpstr>PowerPoint Presentation</vt:lpstr>
      <vt:lpstr>Speed of Implementing Various Policies</vt:lpstr>
      <vt:lpstr>PowerPoint Presentation</vt:lpstr>
      <vt:lpstr>Unit 6: Random Topics</vt:lpstr>
      <vt:lpstr>Net Capital Inflows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Economic Schools of Thought</dc:title>
  <dc:creator>David</dc:creator>
  <cp:lastModifiedBy>David</cp:lastModifiedBy>
  <cp:revision>165</cp:revision>
  <dcterms:created xsi:type="dcterms:W3CDTF">2022-03-01T06:02:17Z</dcterms:created>
  <dcterms:modified xsi:type="dcterms:W3CDTF">2024-05-09T06:59:55Z</dcterms:modified>
</cp:coreProperties>
</file>